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6" r:id="rId2"/>
    <p:sldId id="307" r:id="rId3"/>
    <p:sldId id="308" r:id="rId4"/>
    <p:sldId id="275" r:id="rId5"/>
    <p:sldId id="276" r:id="rId6"/>
    <p:sldId id="277" r:id="rId7"/>
    <p:sldId id="319" r:id="rId8"/>
    <p:sldId id="281" r:id="rId9"/>
    <p:sldId id="284" r:id="rId10"/>
    <p:sldId id="285" r:id="rId11"/>
    <p:sldId id="318" r:id="rId12"/>
    <p:sldId id="279" r:id="rId13"/>
    <p:sldId id="309" r:id="rId14"/>
    <p:sldId id="310" r:id="rId15"/>
    <p:sldId id="311" r:id="rId16"/>
    <p:sldId id="291" r:id="rId17"/>
    <p:sldId id="292" r:id="rId18"/>
    <p:sldId id="320" r:id="rId19"/>
    <p:sldId id="321" r:id="rId20"/>
    <p:sldId id="32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286" r:id="rId35"/>
    <p:sldId id="287" r:id="rId36"/>
    <p:sldId id="288" r:id="rId37"/>
    <p:sldId id="289" r:id="rId38"/>
    <p:sldId id="290" r:id="rId39"/>
    <p:sldId id="258" r:id="rId40"/>
    <p:sldId id="259" r:id="rId41"/>
    <p:sldId id="260" r:id="rId42"/>
    <p:sldId id="337" r:id="rId43"/>
    <p:sldId id="261" r:id="rId44"/>
    <p:sldId id="338" r:id="rId45"/>
    <p:sldId id="262" r:id="rId46"/>
    <p:sldId id="263" r:id="rId47"/>
    <p:sldId id="266" r:id="rId48"/>
    <p:sldId id="339" r:id="rId49"/>
    <p:sldId id="264" r:id="rId50"/>
    <p:sldId id="267" r:id="rId51"/>
    <p:sldId id="268" r:id="rId52"/>
    <p:sldId id="269" r:id="rId53"/>
    <p:sldId id="270" r:id="rId54"/>
    <p:sldId id="271" r:id="rId55"/>
    <p:sldId id="278" r:id="rId56"/>
    <p:sldId id="272" r:id="rId57"/>
    <p:sldId id="273" r:id="rId58"/>
    <p:sldId id="274" r:id="rId59"/>
    <p:sldId id="313" r:id="rId60"/>
    <p:sldId id="314" r:id="rId61"/>
    <p:sldId id="315" r:id="rId62"/>
    <p:sldId id="316" r:id="rId63"/>
    <p:sldId id="317" r:id="rId64"/>
    <p:sldId id="31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250CAC-D419-4905-9033-880F3003D27E}"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tr-TR"/>
        </a:p>
      </dgm:t>
    </dgm:pt>
    <dgm:pt modelId="{83D69BEA-9532-4468-AA9E-8D5BD55C5983}">
      <dgm:prSet phldrT="[Metin]" custT="1"/>
      <dgm:spPr>
        <a:solidFill>
          <a:srgbClr val="FFC000"/>
        </a:solidFill>
      </dgm:spPr>
      <dgm:t>
        <a:bodyPr/>
        <a:lstStyle/>
        <a:p>
          <a:r>
            <a:rPr lang="tr-TR" sz="2000" dirty="0" smtClean="0">
              <a:solidFill>
                <a:schemeClr val="tx1"/>
              </a:solidFill>
              <a:latin typeface="Tahoma" pitchFamily="34" charset="0"/>
              <a:ea typeface="Tahoma" pitchFamily="34" charset="0"/>
              <a:cs typeface="Tahoma" pitchFamily="34" charset="0"/>
            </a:rPr>
            <a:t>Yetkilendirilmiş Sertifikası Sahiplerinin Yararlanabilecekleri Basitleştirilmiş  Uygulamalar</a:t>
          </a:r>
          <a:endParaRPr lang="tr-TR" sz="2000" dirty="0">
            <a:solidFill>
              <a:schemeClr val="tx1"/>
            </a:solidFill>
            <a:latin typeface="Tahoma" pitchFamily="34" charset="0"/>
            <a:ea typeface="Tahoma" pitchFamily="34" charset="0"/>
            <a:cs typeface="Tahoma" pitchFamily="34" charset="0"/>
          </a:endParaRPr>
        </a:p>
      </dgm:t>
    </dgm:pt>
    <dgm:pt modelId="{CC992E5C-C809-4D73-9437-6FA36C736CAE}" type="parTrans" cxnId="{7CDA875F-8EAE-41C5-8BB9-356832159ABE}">
      <dgm:prSet/>
      <dgm:spPr/>
      <dgm:t>
        <a:bodyPr/>
        <a:lstStyle/>
        <a:p>
          <a:endParaRPr lang="tr-TR"/>
        </a:p>
      </dgm:t>
    </dgm:pt>
    <dgm:pt modelId="{9529A2B1-8601-42B0-88EC-EDBEECF63E62}" type="sibTrans" cxnId="{7CDA875F-8EAE-41C5-8BB9-356832159ABE}">
      <dgm:prSet/>
      <dgm:spPr/>
      <dgm:t>
        <a:bodyPr/>
        <a:lstStyle/>
        <a:p>
          <a:endParaRPr lang="tr-TR"/>
        </a:p>
      </dgm:t>
    </dgm:pt>
    <dgm:pt modelId="{DFBDDFF3-FD09-40AE-BB57-3B6F39D856BD}">
      <dgm:prSet phldrT="[Metin]" custT="1"/>
      <dgm:spPr>
        <a:solidFill>
          <a:srgbClr val="99FF99"/>
        </a:solidFill>
        <a:ln>
          <a:solidFill>
            <a:srgbClr val="99FF99"/>
          </a:solidFill>
        </a:ln>
      </dgm:spPr>
      <dgm:t>
        <a:bodyPr/>
        <a:lstStyle/>
        <a:p>
          <a:r>
            <a:rPr lang="tr-TR" sz="2000" dirty="0" smtClean="0">
              <a:solidFill>
                <a:schemeClr val="tx1"/>
              </a:solidFill>
              <a:latin typeface="Tahoma" pitchFamily="34" charset="0"/>
              <a:ea typeface="Tahoma" pitchFamily="34" charset="0"/>
              <a:cs typeface="Tahoma" pitchFamily="34" charset="0"/>
            </a:rPr>
            <a:t>Talebe gerek kalmaksızın yararlanılabilecek kolaylıklar</a:t>
          </a:r>
          <a:endParaRPr lang="tr-TR" sz="2000" dirty="0">
            <a:solidFill>
              <a:schemeClr val="tx1"/>
            </a:solidFill>
            <a:latin typeface="Tahoma" pitchFamily="34" charset="0"/>
            <a:ea typeface="Tahoma" pitchFamily="34" charset="0"/>
            <a:cs typeface="Tahoma" pitchFamily="34" charset="0"/>
          </a:endParaRPr>
        </a:p>
      </dgm:t>
    </dgm:pt>
    <dgm:pt modelId="{A60E1136-070B-4A41-9523-CD5139466A72}" type="parTrans" cxnId="{082C31AF-3F99-4503-81EC-06DD63797BDE}">
      <dgm:prSet/>
      <dgm:spPr/>
      <dgm:t>
        <a:bodyPr/>
        <a:lstStyle/>
        <a:p>
          <a:endParaRPr lang="tr-TR"/>
        </a:p>
      </dgm:t>
    </dgm:pt>
    <dgm:pt modelId="{F5591A15-B800-4CAD-9C0C-7F0DD77936E7}" type="sibTrans" cxnId="{082C31AF-3F99-4503-81EC-06DD63797BDE}">
      <dgm:prSet/>
      <dgm:spPr/>
      <dgm:t>
        <a:bodyPr/>
        <a:lstStyle/>
        <a:p>
          <a:endParaRPr lang="tr-TR"/>
        </a:p>
      </dgm:t>
    </dgm:pt>
    <dgm:pt modelId="{1C2099F6-2570-45AE-A15D-5949773C35BD}">
      <dgm:prSet phldrT="[Metin]" custT="1"/>
      <dgm:spPr>
        <a:solidFill>
          <a:schemeClr val="accent1">
            <a:lumMod val="40000"/>
            <a:lumOff val="60000"/>
          </a:schemeClr>
        </a:solidFill>
      </dgm:spPr>
      <dgm:t>
        <a:bodyPr/>
        <a:lstStyle/>
        <a:p>
          <a:r>
            <a:rPr lang="tr-TR" sz="2000" dirty="0" smtClean="0">
              <a:solidFill>
                <a:schemeClr val="tx1"/>
              </a:solidFill>
              <a:latin typeface="Tahoma" pitchFamily="34" charset="0"/>
              <a:ea typeface="Tahoma" pitchFamily="34" charset="0"/>
              <a:cs typeface="Tahoma" pitchFamily="34" charset="0"/>
            </a:rPr>
            <a:t>Talep halinde yararlanılabilecek Kolaylıklar</a:t>
          </a:r>
          <a:endParaRPr lang="tr-TR" sz="2000" dirty="0">
            <a:solidFill>
              <a:schemeClr val="tx1"/>
            </a:solidFill>
            <a:latin typeface="Tahoma" pitchFamily="34" charset="0"/>
            <a:ea typeface="Tahoma" pitchFamily="34" charset="0"/>
            <a:cs typeface="Tahoma" pitchFamily="34" charset="0"/>
          </a:endParaRPr>
        </a:p>
      </dgm:t>
    </dgm:pt>
    <dgm:pt modelId="{C0DFEDF8-6824-4F52-85C8-056A8750DEC9}" type="parTrans" cxnId="{DEA652D3-5DD7-4CF7-89F1-5AA3BC8FC6CE}">
      <dgm:prSet/>
      <dgm:spPr/>
      <dgm:t>
        <a:bodyPr/>
        <a:lstStyle/>
        <a:p>
          <a:endParaRPr lang="tr-TR"/>
        </a:p>
      </dgm:t>
    </dgm:pt>
    <dgm:pt modelId="{AAC9AEE4-F865-4D8A-A21B-56F3F9C70670}" type="sibTrans" cxnId="{DEA652D3-5DD7-4CF7-89F1-5AA3BC8FC6CE}">
      <dgm:prSet/>
      <dgm:spPr/>
      <dgm:t>
        <a:bodyPr/>
        <a:lstStyle/>
        <a:p>
          <a:endParaRPr lang="tr-TR"/>
        </a:p>
      </dgm:t>
    </dgm:pt>
    <dgm:pt modelId="{3C178E12-CCDC-4835-BA3F-4B94EE711B4A}">
      <dgm:prSet custT="1"/>
      <dgm:spPr>
        <a:solidFill>
          <a:srgbClr val="99FF99"/>
        </a:solidFill>
      </dgm:spPr>
      <dgm:t>
        <a:bodyPr/>
        <a:lstStyle/>
        <a:p>
          <a:pPr marL="0" indent="266700" algn="l"/>
          <a:r>
            <a:rPr lang="tr-TR" sz="2000" dirty="0" smtClean="0">
              <a:solidFill>
                <a:schemeClr val="tx1"/>
              </a:solidFill>
            </a:rPr>
            <a:t>1. </a:t>
          </a:r>
          <a:r>
            <a:rPr lang="tr-TR" sz="1800" dirty="0" smtClean="0">
              <a:solidFill>
                <a:schemeClr val="tx1"/>
              </a:solidFill>
            </a:rPr>
            <a:t>Eksik Beyan Usulü</a:t>
          </a:r>
        </a:p>
        <a:p>
          <a:pPr marL="0" indent="266700" algn="l"/>
          <a:r>
            <a:rPr lang="tr-TR" sz="1800" dirty="0" smtClean="0">
              <a:solidFill>
                <a:schemeClr val="tx1"/>
              </a:solidFill>
            </a:rPr>
            <a:t>2. Kısmi teminat Uygulaması</a:t>
          </a:r>
        </a:p>
        <a:p>
          <a:pPr algn="l"/>
          <a:endParaRPr lang="tr-TR" sz="2000" dirty="0"/>
        </a:p>
      </dgm:t>
    </dgm:pt>
    <dgm:pt modelId="{9D9F5D6D-4D8A-4D22-8D3E-862298815D19}" type="parTrans" cxnId="{FAF2232C-D9F5-46E6-B56C-71FB97589D08}">
      <dgm:prSet/>
      <dgm:spPr/>
      <dgm:t>
        <a:bodyPr/>
        <a:lstStyle/>
        <a:p>
          <a:endParaRPr lang="tr-TR"/>
        </a:p>
      </dgm:t>
    </dgm:pt>
    <dgm:pt modelId="{36117FBC-EC77-4E1C-A7BB-C53C5C2CDB46}" type="sibTrans" cxnId="{FAF2232C-D9F5-46E6-B56C-71FB97589D08}">
      <dgm:prSet/>
      <dgm:spPr/>
      <dgm:t>
        <a:bodyPr/>
        <a:lstStyle/>
        <a:p>
          <a:endParaRPr lang="tr-TR"/>
        </a:p>
      </dgm:t>
    </dgm:pt>
    <dgm:pt modelId="{8C0B539E-3F92-4937-A254-BBEE4620B679}">
      <dgm:prSet custT="1"/>
      <dgm:spPr>
        <a:solidFill>
          <a:schemeClr val="accent1">
            <a:lumMod val="40000"/>
            <a:lumOff val="60000"/>
          </a:schemeClr>
        </a:solidFill>
      </dgm:spPr>
      <dgm:t>
        <a:bodyPr/>
        <a:lstStyle/>
        <a:p>
          <a:pPr algn="l"/>
          <a:r>
            <a:rPr lang="tr-TR" sz="2000" dirty="0" smtClean="0">
              <a:solidFill>
                <a:schemeClr val="tx1"/>
              </a:solidFill>
              <a:latin typeface="Tahoma" pitchFamily="34" charset="0"/>
              <a:ea typeface="Tahoma" pitchFamily="34" charset="0"/>
              <a:cs typeface="Tahoma" pitchFamily="34" charset="0"/>
            </a:rPr>
            <a:t>1</a:t>
          </a:r>
          <a:r>
            <a:rPr lang="tr-TR" sz="1800" dirty="0" smtClean="0">
              <a:solidFill>
                <a:schemeClr val="tx1"/>
              </a:solidFill>
              <a:latin typeface="Tahoma" pitchFamily="34" charset="0"/>
              <a:ea typeface="Tahoma" pitchFamily="34" charset="0"/>
              <a:cs typeface="Tahoma" pitchFamily="34" charset="0"/>
            </a:rPr>
            <a:t>. Götürü Teminat Uygulaması</a:t>
          </a:r>
        </a:p>
        <a:p>
          <a:pPr marL="266700" indent="-266700" algn="l"/>
          <a:r>
            <a:rPr lang="tr-TR" sz="1800" dirty="0" smtClean="0">
              <a:solidFill>
                <a:schemeClr val="tx1"/>
              </a:solidFill>
              <a:latin typeface="Tahoma" pitchFamily="34" charset="0"/>
              <a:ea typeface="Tahoma" pitchFamily="34" charset="0"/>
              <a:cs typeface="Tahoma" pitchFamily="34" charset="0"/>
            </a:rPr>
            <a:t>2. Onaylanmış İhracatçı Yetkisi kapsamında;</a:t>
          </a:r>
        </a:p>
        <a:p>
          <a:pPr marL="0" indent="177800" algn="l"/>
          <a:r>
            <a:rPr lang="tr-TR" sz="1800" dirty="0" smtClean="0">
              <a:solidFill>
                <a:schemeClr val="tx1"/>
              </a:solidFill>
              <a:latin typeface="Tahoma" pitchFamily="34" charset="0"/>
              <a:ea typeface="Tahoma" pitchFamily="34" charset="0"/>
              <a:cs typeface="Tahoma" pitchFamily="34" charset="0"/>
            </a:rPr>
            <a:t>- İhracatta yerinde gümrükleme İzni</a:t>
          </a:r>
        </a:p>
        <a:p>
          <a:pPr marL="444500" indent="-266700" algn="l"/>
          <a:r>
            <a:rPr lang="tr-TR" sz="1800" dirty="0" smtClean="0">
              <a:solidFill>
                <a:schemeClr val="tx1"/>
              </a:solidFill>
              <a:latin typeface="Tahoma" pitchFamily="34" charset="0"/>
              <a:ea typeface="Tahoma" pitchFamily="34" charset="0"/>
              <a:cs typeface="Tahoma" pitchFamily="34" charset="0"/>
            </a:rPr>
            <a:t>- A.TR Dolaşım Belgesinin onay ve vize  zorunluluğu olmadan düzenleme izni</a:t>
          </a:r>
        </a:p>
        <a:p>
          <a:pPr marL="444500" indent="-266700" algn="l"/>
          <a:r>
            <a:rPr lang="tr-TR" sz="1800" dirty="0" smtClean="0">
              <a:solidFill>
                <a:schemeClr val="tx1"/>
              </a:solidFill>
              <a:latin typeface="Tahoma" pitchFamily="34" charset="0"/>
              <a:ea typeface="Tahoma" pitchFamily="34" charset="0"/>
              <a:cs typeface="Tahoma" pitchFamily="34" charset="0"/>
            </a:rPr>
            <a:t>- Fatura bey./EUR.MED Fatura Bey.</a:t>
          </a:r>
        </a:p>
        <a:p>
          <a:pPr marL="444500" indent="-444500" algn="l"/>
          <a:r>
            <a:rPr lang="tr-TR" sz="1800" dirty="0" smtClean="0">
              <a:solidFill>
                <a:schemeClr val="tx1"/>
              </a:solidFill>
              <a:latin typeface="Tahoma" pitchFamily="34" charset="0"/>
              <a:ea typeface="Tahoma" pitchFamily="34" charset="0"/>
              <a:cs typeface="Tahoma" pitchFamily="34" charset="0"/>
            </a:rPr>
            <a:t>3. İzinli gönderici yetkisi</a:t>
          </a:r>
          <a:endParaRPr lang="tr-TR" sz="1800" dirty="0">
            <a:solidFill>
              <a:schemeClr val="tx1"/>
            </a:solidFill>
            <a:latin typeface="Tahoma" pitchFamily="34" charset="0"/>
            <a:ea typeface="Tahoma" pitchFamily="34" charset="0"/>
            <a:cs typeface="Tahoma" pitchFamily="34" charset="0"/>
          </a:endParaRPr>
        </a:p>
      </dgm:t>
    </dgm:pt>
    <dgm:pt modelId="{B7C4D48A-90E0-4305-A731-66A561C3D022}" type="parTrans" cxnId="{00A9DE78-80EB-4368-9934-557C10C114B7}">
      <dgm:prSet/>
      <dgm:spPr/>
      <dgm:t>
        <a:bodyPr/>
        <a:lstStyle/>
        <a:p>
          <a:endParaRPr lang="tr-TR"/>
        </a:p>
      </dgm:t>
    </dgm:pt>
    <dgm:pt modelId="{B74B3C09-19EA-4DE8-8D21-DC9C9D772315}" type="sibTrans" cxnId="{00A9DE78-80EB-4368-9934-557C10C114B7}">
      <dgm:prSet/>
      <dgm:spPr/>
      <dgm:t>
        <a:bodyPr/>
        <a:lstStyle/>
        <a:p>
          <a:endParaRPr lang="tr-TR"/>
        </a:p>
      </dgm:t>
    </dgm:pt>
    <dgm:pt modelId="{AF0301DE-A840-428E-BB69-2C59E09C422F}" type="pres">
      <dgm:prSet presAssocID="{6C250CAC-D419-4905-9033-880F3003D27E}" presName="mainComposite" presStyleCnt="0">
        <dgm:presLayoutVars>
          <dgm:chPref val="1"/>
          <dgm:dir/>
          <dgm:animOne val="branch"/>
          <dgm:animLvl val="lvl"/>
          <dgm:resizeHandles val="exact"/>
        </dgm:presLayoutVars>
      </dgm:prSet>
      <dgm:spPr/>
      <dgm:t>
        <a:bodyPr/>
        <a:lstStyle/>
        <a:p>
          <a:endParaRPr lang="tr-TR"/>
        </a:p>
      </dgm:t>
    </dgm:pt>
    <dgm:pt modelId="{77E8B6E3-0A13-4A22-B070-B33A3A631292}" type="pres">
      <dgm:prSet presAssocID="{6C250CAC-D419-4905-9033-880F3003D27E}" presName="hierFlow" presStyleCnt="0"/>
      <dgm:spPr/>
    </dgm:pt>
    <dgm:pt modelId="{1838BE4C-995B-44F1-825C-8E52B5BF07B2}" type="pres">
      <dgm:prSet presAssocID="{6C250CAC-D419-4905-9033-880F3003D27E}" presName="hierChild1" presStyleCnt="0">
        <dgm:presLayoutVars>
          <dgm:chPref val="1"/>
          <dgm:animOne val="branch"/>
          <dgm:animLvl val="lvl"/>
        </dgm:presLayoutVars>
      </dgm:prSet>
      <dgm:spPr/>
    </dgm:pt>
    <dgm:pt modelId="{BBB9C83F-BD2D-48A7-AD20-F14180165E0D}" type="pres">
      <dgm:prSet presAssocID="{83D69BEA-9532-4468-AA9E-8D5BD55C5983}" presName="Name14" presStyleCnt="0"/>
      <dgm:spPr/>
    </dgm:pt>
    <dgm:pt modelId="{A9C39D1E-D307-43F1-B7DD-96D958A12A77}" type="pres">
      <dgm:prSet presAssocID="{83D69BEA-9532-4468-AA9E-8D5BD55C5983}" presName="level1Shape" presStyleLbl="node0" presStyleIdx="0" presStyleCnt="1" custScaleX="507136" custScaleY="104748">
        <dgm:presLayoutVars>
          <dgm:chPref val="3"/>
        </dgm:presLayoutVars>
      </dgm:prSet>
      <dgm:spPr/>
      <dgm:t>
        <a:bodyPr/>
        <a:lstStyle/>
        <a:p>
          <a:endParaRPr lang="tr-TR"/>
        </a:p>
      </dgm:t>
    </dgm:pt>
    <dgm:pt modelId="{F17E4EEA-7725-4AB8-A9AB-2BC61F6A3D87}" type="pres">
      <dgm:prSet presAssocID="{83D69BEA-9532-4468-AA9E-8D5BD55C5983}" presName="hierChild2" presStyleCnt="0"/>
      <dgm:spPr/>
    </dgm:pt>
    <dgm:pt modelId="{A1C521EB-F2B3-416F-8BB7-8B5276E1460A}" type="pres">
      <dgm:prSet presAssocID="{A60E1136-070B-4A41-9523-CD5139466A72}" presName="Name19" presStyleLbl="parChTrans1D2" presStyleIdx="0" presStyleCnt="2"/>
      <dgm:spPr/>
      <dgm:t>
        <a:bodyPr/>
        <a:lstStyle/>
        <a:p>
          <a:endParaRPr lang="tr-TR"/>
        </a:p>
      </dgm:t>
    </dgm:pt>
    <dgm:pt modelId="{C1948E72-2CFC-4340-BD66-A6B305B20844}" type="pres">
      <dgm:prSet presAssocID="{DFBDDFF3-FD09-40AE-BB57-3B6F39D856BD}" presName="Name21" presStyleCnt="0"/>
      <dgm:spPr/>
    </dgm:pt>
    <dgm:pt modelId="{E1CB830A-F2CF-4411-8082-C92B0D1B4280}" type="pres">
      <dgm:prSet presAssocID="{DFBDDFF3-FD09-40AE-BB57-3B6F39D856BD}" presName="level2Shape" presStyleLbl="node2" presStyleIdx="0" presStyleCnt="2" custScaleX="252129" custScaleY="85890"/>
      <dgm:spPr/>
      <dgm:t>
        <a:bodyPr/>
        <a:lstStyle/>
        <a:p>
          <a:endParaRPr lang="tr-TR"/>
        </a:p>
      </dgm:t>
    </dgm:pt>
    <dgm:pt modelId="{4B726A0D-04FA-4DC0-87AB-4F1A29D6113F}" type="pres">
      <dgm:prSet presAssocID="{DFBDDFF3-FD09-40AE-BB57-3B6F39D856BD}" presName="hierChild3" presStyleCnt="0"/>
      <dgm:spPr/>
    </dgm:pt>
    <dgm:pt modelId="{81637434-90CB-4C98-A3C8-CDC9F811747E}" type="pres">
      <dgm:prSet presAssocID="{9D9F5D6D-4D8A-4D22-8D3E-862298815D19}" presName="Name19" presStyleLbl="parChTrans1D3" presStyleIdx="0" presStyleCnt="2"/>
      <dgm:spPr/>
      <dgm:t>
        <a:bodyPr/>
        <a:lstStyle/>
        <a:p>
          <a:endParaRPr lang="tr-TR"/>
        </a:p>
      </dgm:t>
    </dgm:pt>
    <dgm:pt modelId="{BE73522B-90A8-46C1-B0B6-02BD173C7458}" type="pres">
      <dgm:prSet presAssocID="{3C178E12-CCDC-4835-BA3F-4B94EE711B4A}" presName="Name21" presStyleCnt="0"/>
      <dgm:spPr/>
    </dgm:pt>
    <dgm:pt modelId="{671049B5-5BE3-4519-ADF4-36042F6D4816}" type="pres">
      <dgm:prSet presAssocID="{3C178E12-CCDC-4835-BA3F-4B94EE711B4A}" presName="level2Shape" presStyleLbl="node3" presStyleIdx="0" presStyleCnt="2" custScaleX="248315" custScaleY="286087"/>
      <dgm:spPr/>
      <dgm:t>
        <a:bodyPr/>
        <a:lstStyle/>
        <a:p>
          <a:endParaRPr lang="tr-TR"/>
        </a:p>
      </dgm:t>
    </dgm:pt>
    <dgm:pt modelId="{2908FF51-6465-4726-94BC-F191C3AFEC37}" type="pres">
      <dgm:prSet presAssocID="{3C178E12-CCDC-4835-BA3F-4B94EE711B4A}" presName="hierChild3" presStyleCnt="0"/>
      <dgm:spPr/>
    </dgm:pt>
    <dgm:pt modelId="{0ABF52AB-4D02-41C0-B538-36C1FD65D03F}" type="pres">
      <dgm:prSet presAssocID="{C0DFEDF8-6824-4F52-85C8-056A8750DEC9}" presName="Name19" presStyleLbl="parChTrans1D2" presStyleIdx="1" presStyleCnt="2"/>
      <dgm:spPr/>
      <dgm:t>
        <a:bodyPr/>
        <a:lstStyle/>
        <a:p>
          <a:endParaRPr lang="tr-TR"/>
        </a:p>
      </dgm:t>
    </dgm:pt>
    <dgm:pt modelId="{4E06C3BD-AAB2-4424-A374-A946C251BBB2}" type="pres">
      <dgm:prSet presAssocID="{1C2099F6-2570-45AE-A15D-5949773C35BD}" presName="Name21" presStyleCnt="0"/>
      <dgm:spPr/>
    </dgm:pt>
    <dgm:pt modelId="{C9508407-BD2A-4083-BCEA-8867781746D3}" type="pres">
      <dgm:prSet presAssocID="{1C2099F6-2570-45AE-A15D-5949773C35BD}" presName="level2Shape" presStyleLbl="node2" presStyleIdx="1" presStyleCnt="2" custScaleX="245113" custScaleY="93377"/>
      <dgm:spPr/>
      <dgm:t>
        <a:bodyPr/>
        <a:lstStyle/>
        <a:p>
          <a:endParaRPr lang="tr-TR"/>
        </a:p>
      </dgm:t>
    </dgm:pt>
    <dgm:pt modelId="{9B5A0324-460F-472D-BD4C-DB14F0214330}" type="pres">
      <dgm:prSet presAssocID="{1C2099F6-2570-45AE-A15D-5949773C35BD}" presName="hierChild3" presStyleCnt="0"/>
      <dgm:spPr/>
    </dgm:pt>
    <dgm:pt modelId="{CC92786F-CA0D-4C6E-9CF0-BFAADBF90918}" type="pres">
      <dgm:prSet presAssocID="{B7C4D48A-90E0-4305-A731-66A561C3D022}" presName="Name19" presStyleLbl="parChTrans1D3" presStyleIdx="1" presStyleCnt="2"/>
      <dgm:spPr/>
      <dgm:t>
        <a:bodyPr/>
        <a:lstStyle/>
        <a:p>
          <a:endParaRPr lang="tr-TR"/>
        </a:p>
      </dgm:t>
    </dgm:pt>
    <dgm:pt modelId="{8580CCEF-217E-4A25-8DC9-FC674F30A9A3}" type="pres">
      <dgm:prSet presAssocID="{8C0B539E-3F92-4937-A254-BBEE4620B679}" presName="Name21" presStyleCnt="0"/>
      <dgm:spPr/>
    </dgm:pt>
    <dgm:pt modelId="{D4684E4E-EBEC-437A-891A-3D9036123B80}" type="pres">
      <dgm:prSet presAssocID="{8C0B539E-3F92-4937-A254-BBEE4620B679}" presName="level2Shape" presStyleLbl="node3" presStyleIdx="1" presStyleCnt="2" custScaleX="306429" custScaleY="308218" custLinFactNeighborX="5580" custLinFactNeighborY="-7285"/>
      <dgm:spPr/>
      <dgm:t>
        <a:bodyPr/>
        <a:lstStyle/>
        <a:p>
          <a:endParaRPr lang="tr-TR"/>
        </a:p>
      </dgm:t>
    </dgm:pt>
    <dgm:pt modelId="{F5FF5A86-A62A-4922-899D-1B0648E8F709}" type="pres">
      <dgm:prSet presAssocID="{8C0B539E-3F92-4937-A254-BBEE4620B679}" presName="hierChild3" presStyleCnt="0"/>
      <dgm:spPr/>
    </dgm:pt>
    <dgm:pt modelId="{10FF4079-0E0F-4ACF-92F6-05AC2A0AA817}" type="pres">
      <dgm:prSet presAssocID="{6C250CAC-D419-4905-9033-880F3003D27E}" presName="bgShapesFlow" presStyleCnt="0"/>
      <dgm:spPr/>
    </dgm:pt>
  </dgm:ptLst>
  <dgm:cxnLst>
    <dgm:cxn modelId="{CEAD44E8-23BE-4046-940B-DCF1AF36D361}" type="presOf" srcId="{83D69BEA-9532-4468-AA9E-8D5BD55C5983}" destId="{A9C39D1E-D307-43F1-B7DD-96D958A12A77}" srcOrd="0" destOrd="0" presId="urn:microsoft.com/office/officeart/2005/8/layout/hierarchy6"/>
    <dgm:cxn modelId="{248D6842-114A-42A8-BC05-F3DF419F55D4}" type="presOf" srcId="{8C0B539E-3F92-4937-A254-BBEE4620B679}" destId="{D4684E4E-EBEC-437A-891A-3D9036123B80}" srcOrd="0" destOrd="0" presId="urn:microsoft.com/office/officeart/2005/8/layout/hierarchy6"/>
    <dgm:cxn modelId="{7CDA875F-8EAE-41C5-8BB9-356832159ABE}" srcId="{6C250CAC-D419-4905-9033-880F3003D27E}" destId="{83D69BEA-9532-4468-AA9E-8D5BD55C5983}" srcOrd="0" destOrd="0" parTransId="{CC992E5C-C809-4D73-9437-6FA36C736CAE}" sibTransId="{9529A2B1-8601-42B0-88EC-EDBEECF63E62}"/>
    <dgm:cxn modelId="{00A9DE78-80EB-4368-9934-557C10C114B7}" srcId="{1C2099F6-2570-45AE-A15D-5949773C35BD}" destId="{8C0B539E-3F92-4937-A254-BBEE4620B679}" srcOrd="0" destOrd="0" parTransId="{B7C4D48A-90E0-4305-A731-66A561C3D022}" sibTransId="{B74B3C09-19EA-4DE8-8D21-DC9C9D772315}"/>
    <dgm:cxn modelId="{DEA652D3-5DD7-4CF7-89F1-5AA3BC8FC6CE}" srcId="{83D69BEA-9532-4468-AA9E-8D5BD55C5983}" destId="{1C2099F6-2570-45AE-A15D-5949773C35BD}" srcOrd="1" destOrd="0" parTransId="{C0DFEDF8-6824-4F52-85C8-056A8750DEC9}" sibTransId="{AAC9AEE4-F865-4D8A-A21B-56F3F9C70670}"/>
    <dgm:cxn modelId="{3DC4F7D3-1D26-4684-8CEF-79D29B4E3752}" type="presOf" srcId="{C0DFEDF8-6824-4F52-85C8-056A8750DEC9}" destId="{0ABF52AB-4D02-41C0-B538-36C1FD65D03F}" srcOrd="0" destOrd="0" presId="urn:microsoft.com/office/officeart/2005/8/layout/hierarchy6"/>
    <dgm:cxn modelId="{25B4EABA-9701-409A-98F3-DD68A1C6BC6B}" type="presOf" srcId="{1C2099F6-2570-45AE-A15D-5949773C35BD}" destId="{C9508407-BD2A-4083-BCEA-8867781746D3}" srcOrd="0" destOrd="0" presId="urn:microsoft.com/office/officeart/2005/8/layout/hierarchy6"/>
    <dgm:cxn modelId="{1223CBFD-85B4-4623-85CE-23230E4E2F1A}" type="presOf" srcId="{DFBDDFF3-FD09-40AE-BB57-3B6F39D856BD}" destId="{E1CB830A-F2CF-4411-8082-C92B0D1B4280}" srcOrd="0" destOrd="0" presId="urn:microsoft.com/office/officeart/2005/8/layout/hierarchy6"/>
    <dgm:cxn modelId="{082C31AF-3F99-4503-81EC-06DD63797BDE}" srcId="{83D69BEA-9532-4468-AA9E-8D5BD55C5983}" destId="{DFBDDFF3-FD09-40AE-BB57-3B6F39D856BD}" srcOrd="0" destOrd="0" parTransId="{A60E1136-070B-4A41-9523-CD5139466A72}" sibTransId="{F5591A15-B800-4CAD-9C0C-7F0DD77936E7}"/>
    <dgm:cxn modelId="{FAF2232C-D9F5-46E6-B56C-71FB97589D08}" srcId="{DFBDDFF3-FD09-40AE-BB57-3B6F39D856BD}" destId="{3C178E12-CCDC-4835-BA3F-4B94EE711B4A}" srcOrd="0" destOrd="0" parTransId="{9D9F5D6D-4D8A-4D22-8D3E-862298815D19}" sibTransId="{36117FBC-EC77-4E1C-A7BB-C53C5C2CDB46}"/>
    <dgm:cxn modelId="{40912D84-1255-4C6A-9084-989748D9B0C5}" type="presOf" srcId="{3C178E12-CCDC-4835-BA3F-4B94EE711B4A}" destId="{671049B5-5BE3-4519-ADF4-36042F6D4816}" srcOrd="0" destOrd="0" presId="urn:microsoft.com/office/officeart/2005/8/layout/hierarchy6"/>
    <dgm:cxn modelId="{29A29634-B58B-450D-8018-80C7D5B2E500}" type="presOf" srcId="{6C250CAC-D419-4905-9033-880F3003D27E}" destId="{AF0301DE-A840-428E-BB69-2C59E09C422F}" srcOrd="0" destOrd="0" presId="urn:microsoft.com/office/officeart/2005/8/layout/hierarchy6"/>
    <dgm:cxn modelId="{2D428056-DC9F-45A9-9837-2C391DEF9586}" type="presOf" srcId="{9D9F5D6D-4D8A-4D22-8D3E-862298815D19}" destId="{81637434-90CB-4C98-A3C8-CDC9F811747E}" srcOrd="0" destOrd="0" presId="urn:microsoft.com/office/officeart/2005/8/layout/hierarchy6"/>
    <dgm:cxn modelId="{C668F6EE-C828-4BB2-A248-2EBE40D54011}" type="presOf" srcId="{A60E1136-070B-4A41-9523-CD5139466A72}" destId="{A1C521EB-F2B3-416F-8BB7-8B5276E1460A}" srcOrd="0" destOrd="0" presId="urn:microsoft.com/office/officeart/2005/8/layout/hierarchy6"/>
    <dgm:cxn modelId="{FAFEBC18-469A-4705-8DF3-2B12CDFDC25F}" type="presOf" srcId="{B7C4D48A-90E0-4305-A731-66A561C3D022}" destId="{CC92786F-CA0D-4C6E-9CF0-BFAADBF90918}" srcOrd="0" destOrd="0" presId="urn:microsoft.com/office/officeart/2005/8/layout/hierarchy6"/>
    <dgm:cxn modelId="{BAF4C888-9963-41B5-8678-B3BBCCC82927}" type="presParOf" srcId="{AF0301DE-A840-428E-BB69-2C59E09C422F}" destId="{77E8B6E3-0A13-4A22-B070-B33A3A631292}" srcOrd="0" destOrd="0" presId="urn:microsoft.com/office/officeart/2005/8/layout/hierarchy6"/>
    <dgm:cxn modelId="{40354F6C-8658-419A-8A20-E7BB12178AC6}" type="presParOf" srcId="{77E8B6E3-0A13-4A22-B070-B33A3A631292}" destId="{1838BE4C-995B-44F1-825C-8E52B5BF07B2}" srcOrd="0" destOrd="0" presId="urn:microsoft.com/office/officeart/2005/8/layout/hierarchy6"/>
    <dgm:cxn modelId="{DE4A6327-D690-4F55-B61A-A3B7BCE7D342}" type="presParOf" srcId="{1838BE4C-995B-44F1-825C-8E52B5BF07B2}" destId="{BBB9C83F-BD2D-48A7-AD20-F14180165E0D}" srcOrd="0" destOrd="0" presId="urn:microsoft.com/office/officeart/2005/8/layout/hierarchy6"/>
    <dgm:cxn modelId="{DFF56E0C-70BD-4C88-BB47-4D41063BC224}" type="presParOf" srcId="{BBB9C83F-BD2D-48A7-AD20-F14180165E0D}" destId="{A9C39D1E-D307-43F1-B7DD-96D958A12A77}" srcOrd="0" destOrd="0" presId="urn:microsoft.com/office/officeart/2005/8/layout/hierarchy6"/>
    <dgm:cxn modelId="{AC88B724-06DF-4128-9714-B3924528A4CD}" type="presParOf" srcId="{BBB9C83F-BD2D-48A7-AD20-F14180165E0D}" destId="{F17E4EEA-7725-4AB8-A9AB-2BC61F6A3D87}" srcOrd="1" destOrd="0" presId="urn:microsoft.com/office/officeart/2005/8/layout/hierarchy6"/>
    <dgm:cxn modelId="{E929E057-E405-4F0C-BC76-11BCA725DFC2}" type="presParOf" srcId="{F17E4EEA-7725-4AB8-A9AB-2BC61F6A3D87}" destId="{A1C521EB-F2B3-416F-8BB7-8B5276E1460A}" srcOrd="0" destOrd="0" presId="urn:microsoft.com/office/officeart/2005/8/layout/hierarchy6"/>
    <dgm:cxn modelId="{3749AE14-5B88-4280-B0CF-F83219307BD4}" type="presParOf" srcId="{F17E4EEA-7725-4AB8-A9AB-2BC61F6A3D87}" destId="{C1948E72-2CFC-4340-BD66-A6B305B20844}" srcOrd="1" destOrd="0" presId="urn:microsoft.com/office/officeart/2005/8/layout/hierarchy6"/>
    <dgm:cxn modelId="{A5E0AC2A-E7D2-4035-9DD6-04F3D691387A}" type="presParOf" srcId="{C1948E72-2CFC-4340-BD66-A6B305B20844}" destId="{E1CB830A-F2CF-4411-8082-C92B0D1B4280}" srcOrd="0" destOrd="0" presId="urn:microsoft.com/office/officeart/2005/8/layout/hierarchy6"/>
    <dgm:cxn modelId="{593A029B-C1B0-4A3E-B4C0-0C450ABD3F79}" type="presParOf" srcId="{C1948E72-2CFC-4340-BD66-A6B305B20844}" destId="{4B726A0D-04FA-4DC0-87AB-4F1A29D6113F}" srcOrd="1" destOrd="0" presId="urn:microsoft.com/office/officeart/2005/8/layout/hierarchy6"/>
    <dgm:cxn modelId="{F76FA9F4-CDDD-46D7-B4C6-B6AC18B46CC9}" type="presParOf" srcId="{4B726A0D-04FA-4DC0-87AB-4F1A29D6113F}" destId="{81637434-90CB-4C98-A3C8-CDC9F811747E}" srcOrd="0" destOrd="0" presId="urn:microsoft.com/office/officeart/2005/8/layout/hierarchy6"/>
    <dgm:cxn modelId="{93D9267A-9B18-4219-8032-BD7A7E2CAD9E}" type="presParOf" srcId="{4B726A0D-04FA-4DC0-87AB-4F1A29D6113F}" destId="{BE73522B-90A8-46C1-B0B6-02BD173C7458}" srcOrd="1" destOrd="0" presId="urn:microsoft.com/office/officeart/2005/8/layout/hierarchy6"/>
    <dgm:cxn modelId="{51B82A2B-9DC8-46FB-8CE3-F686B1DC19F5}" type="presParOf" srcId="{BE73522B-90A8-46C1-B0B6-02BD173C7458}" destId="{671049B5-5BE3-4519-ADF4-36042F6D4816}" srcOrd="0" destOrd="0" presId="urn:microsoft.com/office/officeart/2005/8/layout/hierarchy6"/>
    <dgm:cxn modelId="{5F35167A-0EF9-49C4-8161-CB10BCD339DA}" type="presParOf" srcId="{BE73522B-90A8-46C1-B0B6-02BD173C7458}" destId="{2908FF51-6465-4726-94BC-F191C3AFEC37}" srcOrd="1" destOrd="0" presId="urn:microsoft.com/office/officeart/2005/8/layout/hierarchy6"/>
    <dgm:cxn modelId="{8619374E-BF2B-4D43-920A-017372A59687}" type="presParOf" srcId="{F17E4EEA-7725-4AB8-A9AB-2BC61F6A3D87}" destId="{0ABF52AB-4D02-41C0-B538-36C1FD65D03F}" srcOrd="2" destOrd="0" presId="urn:microsoft.com/office/officeart/2005/8/layout/hierarchy6"/>
    <dgm:cxn modelId="{E842CFB1-9AFF-4F1F-8892-A918D31A9278}" type="presParOf" srcId="{F17E4EEA-7725-4AB8-A9AB-2BC61F6A3D87}" destId="{4E06C3BD-AAB2-4424-A374-A946C251BBB2}" srcOrd="3" destOrd="0" presId="urn:microsoft.com/office/officeart/2005/8/layout/hierarchy6"/>
    <dgm:cxn modelId="{5A0A8248-7F0A-4B18-BC54-74E3AFA9ABEA}" type="presParOf" srcId="{4E06C3BD-AAB2-4424-A374-A946C251BBB2}" destId="{C9508407-BD2A-4083-BCEA-8867781746D3}" srcOrd="0" destOrd="0" presId="urn:microsoft.com/office/officeart/2005/8/layout/hierarchy6"/>
    <dgm:cxn modelId="{490C0937-42E5-4746-9BED-FC9DA423BF6C}" type="presParOf" srcId="{4E06C3BD-AAB2-4424-A374-A946C251BBB2}" destId="{9B5A0324-460F-472D-BD4C-DB14F0214330}" srcOrd="1" destOrd="0" presId="urn:microsoft.com/office/officeart/2005/8/layout/hierarchy6"/>
    <dgm:cxn modelId="{23BECC2D-A65E-4F01-B8EA-8A8E2DCE0BC7}" type="presParOf" srcId="{9B5A0324-460F-472D-BD4C-DB14F0214330}" destId="{CC92786F-CA0D-4C6E-9CF0-BFAADBF90918}" srcOrd="0" destOrd="0" presId="urn:microsoft.com/office/officeart/2005/8/layout/hierarchy6"/>
    <dgm:cxn modelId="{BFDFD343-4470-480F-A61C-F9F3AEC714E5}" type="presParOf" srcId="{9B5A0324-460F-472D-BD4C-DB14F0214330}" destId="{8580CCEF-217E-4A25-8DC9-FC674F30A9A3}" srcOrd="1" destOrd="0" presId="urn:microsoft.com/office/officeart/2005/8/layout/hierarchy6"/>
    <dgm:cxn modelId="{8EE9DCA4-F71F-449A-873D-1142FC0E0641}" type="presParOf" srcId="{8580CCEF-217E-4A25-8DC9-FC674F30A9A3}" destId="{D4684E4E-EBEC-437A-891A-3D9036123B80}" srcOrd="0" destOrd="0" presId="urn:microsoft.com/office/officeart/2005/8/layout/hierarchy6"/>
    <dgm:cxn modelId="{46F1EC7F-C260-4FD5-ABF3-9E849148CA64}" type="presParOf" srcId="{8580CCEF-217E-4A25-8DC9-FC674F30A9A3}" destId="{F5FF5A86-A62A-4922-899D-1B0648E8F709}" srcOrd="1" destOrd="0" presId="urn:microsoft.com/office/officeart/2005/8/layout/hierarchy6"/>
    <dgm:cxn modelId="{F3E371C5-7D3F-457C-972A-2BDF4C1555CB}" type="presParOf" srcId="{AF0301DE-A840-428E-BB69-2C59E09C422F}" destId="{10FF4079-0E0F-4ACF-92F6-05AC2A0AA817}"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250CAC-D419-4905-9033-880F3003D27E}"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tr-TR"/>
        </a:p>
      </dgm:t>
    </dgm:pt>
    <dgm:pt modelId="{83D69BEA-9532-4468-AA9E-8D5BD55C5983}">
      <dgm:prSet phldrT="[Metin]" custT="1"/>
      <dgm:spPr>
        <a:solidFill>
          <a:srgbClr val="FFC000"/>
        </a:solidFill>
      </dgm:spPr>
      <dgm:t>
        <a:bodyPr/>
        <a:lstStyle/>
        <a:p>
          <a:r>
            <a:rPr lang="tr-TR" sz="2000" dirty="0" smtClean="0">
              <a:solidFill>
                <a:schemeClr val="tx1"/>
              </a:solidFill>
              <a:latin typeface="Tahoma" pitchFamily="34" charset="0"/>
              <a:ea typeface="Tahoma" pitchFamily="34" charset="0"/>
              <a:cs typeface="Tahoma" pitchFamily="34" charset="0"/>
            </a:rPr>
            <a:t>Yetkilendirilmiş Sertifikası Sahiplerinin ayrıca talebe gerek kalmaksızın Yararlanabilecekleri Emniyet ve Güvenlik Kontrollerine  İlişkin Kolaylaştırmalar</a:t>
          </a:r>
          <a:endParaRPr lang="tr-TR" sz="2000" dirty="0">
            <a:solidFill>
              <a:schemeClr val="tx1"/>
            </a:solidFill>
            <a:latin typeface="Tahoma" pitchFamily="34" charset="0"/>
            <a:ea typeface="Tahoma" pitchFamily="34" charset="0"/>
            <a:cs typeface="Tahoma" pitchFamily="34" charset="0"/>
          </a:endParaRPr>
        </a:p>
      </dgm:t>
    </dgm:pt>
    <dgm:pt modelId="{CC992E5C-C809-4D73-9437-6FA36C736CAE}" type="parTrans" cxnId="{7CDA875F-8EAE-41C5-8BB9-356832159ABE}">
      <dgm:prSet/>
      <dgm:spPr/>
      <dgm:t>
        <a:bodyPr/>
        <a:lstStyle/>
        <a:p>
          <a:endParaRPr lang="tr-TR"/>
        </a:p>
      </dgm:t>
    </dgm:pt>
    <dgm:pt modelId="{9529A2B1-8601-42B0-88EC-EDBEECF63E62}" type="sibTrans" cxnId="{7CDA875F-8EAE-41C5-8BB9-356832159ABE}">
      <dgm:prSet/>
      <dgm:spPr/>
      <dgm:t>
        <a:bodyPr/>
        <a:lstStyle/>
        <a:p>
          <a:endParaRPr lang="tr-TR"/>
        </a:p>
      </dgm:t>
    </dgm:pt>
    <dgm:pt modelId="{3C178E12-CCDC-4835-BA3F-4B94EE711B4A}">
      <dgm:prSet custT="1"/>
      <dgm:spPr>
        <a:solidFill>
          <a:srgbClr val="99FF99"/>
        </a:solidFill>
      </dgm:spPr>
      <dgm:t>
        <a:bodyPr/>
        <a:lstStyle/>
        <a:p>
          <a:pPr marL="533400" indent="-266700" algn="l" defTabSz="889000">
            <a:lnSpc>
              <a:spcPct val="90000"/>
            </a:lnSpc>
            <a:spcBef>
              <a:spcPct val="0"/>
            </a:spcBef>
            <a:spcAft>
              <a:spcPct val="35000"/>
            </a:spcAft>
          </a:pPr>
          <a:endParaRPr lang="tr-TR" sz="2000" dirty="0" smtClean="0">
            <a:solidFill>
              <a:schemeClr val="tx1"/>
            </a:solidFill>
          </a:endParaRPr>
        </a:p>
        <a:p>
          <a:pPr marL="533400" indent="-266700" algn="l" defTabSz="889000">
            <a:lnSpc>
              <a:spcPct val="90000"/>
            </a:lnSpc>
            <a:spcBef>
              <a:spcPct val="0"/>
            </a:spcBef>
            <a:spcAft>
              <a:spcPct val="35000"/>
            </a:spcAft>
          </a:pPr>
          <a:endParaRPr lang="tr-TR" sz="2000" dirty="0" smtClean="0">
            <a:solidFill>
              <a:schemeClr val="tx1"/>
            </a:solidFill>
          </a:endParaRPr>
        </a:p>
        <a:p>
          <a:pPr marL="533400" indent="-266700" algn="l" defTabSz="889000">
            <a:lnSpc>
              <a:spcPct val="90000"/>
            </a:lnSpc>
            <a:spcBef>
              <a:spcPct val="0"/>
            </a:spcBef>
            <a:spcAft>
              <a:spcPct val="35000"/>
            </a:spcAft>
          </a:pPr>
          <a:endParaRPr lang="tr-TR" sz="2000" dirty="0" smtClean="0">
            <a:solidFill>
              <a:schemeClr val="tx1"/>
            </a:solidFill>
          </a:endParaRPr>
        </a:p>
        <a:p>
          <a:pPr marL="533400" indent="-266700" algn="l" defTabSz="889000">
            <a:lnSpc>
              <a:spcPct val="90000"/>
            </a:lnSpc>
            <a:spcBef>
              <a:spcPct val="0"/>
            </a:spcBef>
            <a:spcAft>
              <a:spcPct val="35000"/>
            </a:spcAft>
          </a:pPr>
          <a:r>
            <a:rPr lang="tr-TR" sz="2000" dirty="0" smtClean="0">
              <a:solidFill>
                <a:schemeClr val="tx1"/>
              </a:solidFill>
            </a:rPr>
            <a:t>1. Azaltılmış zorunlu bilgilerden oluşan özet beyan verme kolaylığı,</a:t>
          </a:r>
        </a:p>
        <a:p>
          <a:pPr marL="533400" indent="-266700" algn="l" defTabSz="889000">
            <a:lnSpc>
              <a:spcPct val="90000"/>
            </a:lnSpc>
            <a:spcBef>
              <a:spcPct val="0"/>
            </a:spcBef>
            <a:spcAft>
              <a:spcPct val="35000"/>
            </a:spcAft>
          </a:pPr>
          <a:r>
            <a:rPr lang="tr-TR" sz="2000" dirty="0" smtClean="0">
              <a:solidFill>
                <a:schemeClr val="tx1"/>
              </a:solidFill>
            </a:rPr>
            <a:t>2. Mavi Hat Uygulaması,</a:t>
          </a:r>
        </a:p>
        <a:p>
          <a:pPr marL="533400" indent="-266700" algn="l" defTabSz="889000">
            <a:lnSpc>
              <a:spcPct val="90000"/>
            </a:lnSpc>
            <a:spcBef>
              <a:spcPct val="0"/>
            </a:spcBef>
            <a:spcAft>
              <a:spcPct val="35000"/>
            </a:spcAft>
          </a:pPr>
          <a:r>
            <a:rPr lang="tr-TR" sz="2000" dirty="0" smtClean="0">
              <a:solidFill>
                <a:schemeClr val="tx1"/>
              </a:solidFill>
            </a:rPr>
            <a:t>3. Beyannamenin belge kontrolüne tabi tutulması halinde, kontrollerin öncelikle yapılması,</a:t>
          </a:r>
        </a:p>
        <a:p>
          <a:pPr marL="533400" marR="0" indent="-266700" algn="l" defTabSz="914400" eaLnBrk="1" fontAlgn="auto" latinLnBrk="0" hangingPunct="1">
            <a:lnSpc>
              <a:spcPct val="100000"/>
            </a:lnSpc>
            <a:spcBef>
              <a:spcPts val="0"/>
            </a:spcBef>
            <a:spcAft>
              <a:spcPts val="0"/>
            </a:spcAft>
            <a:buClrTx/>
            <a:buSzTx/>
            <a:buFontTx/>
            <a:buNone/>
            <a:tabLst/>
            <a:defRPr/>
          </a:pPr>
          <a:r>
            <a:rPr lang="tr-TR" sz="2000" dirty="0" smtClean="0">
              <a:solidFill>
                <a:schemeClr val="tx1"/>
              </a:solidFill>
            </a:rPr>
            <a:t>4. Beyanname kapsamı eşyanın muayeneye tabi tutulması halinde, muayenenin  öncelikle yapılması</a:t>
          </a:r>
        </a:p>
        <a:p>
          <a:pPr marL="533400" marR="0" indent="-266700" algn="l" defTabSz="914400" eaLnBrk="1" fontAlgn="auto" latinLnBrk="0" hangingPunct="1">
            <a:lnSpc>
              <a:spcPct val="100000"/>
            </a:lnSpc>
            <a:spcBef>
              <a:spcPts val="0"/>
            </a:spcBef>
            <a:spcAft>
              <a:spcPts val="0"/>
            </a:spcAft>
            <a:buClrTx/>
            <a:buSzTx/>
            <a:buFontTx/>
            <a:buNone/>
            <a:tabLst/>
            <a:defRPr/>
          </a:pPr>
          <a:endParaRPr lang="tr-TR" sz="2000" dirty="0" smtClean="0">
            <a:solidFill>
              <a:schemeClr val="tx1"/>
            </a:solidFill>
          </a:endParaRPr>
        </a:p>
        <a:p>
          <a:pPr marL="0" indent="266700" algn="l" defTabSz="889000">
            <a:lnSpc>
              <a:spcPct val="90000"/>
            </a:lnSpc>
            <a:spcBef>
              <a:spcPct val="0"/>
            </a:spcBef>
            <a:spcAft>
              <a:spcPct val="35000"/>
            </a:spcAft>
          </a:pPr>
          <a:endParaRPr lang="tr-TR" sz="1800" dirty="0" smtClean="0">
            <a:solidFill>
              <a:schemeClr val="tx1"/>
            </a:solidFill>
          </a:endParaRPr>
        </a:p>
        <a:p>
          <a:pPr marL="0" indent="266700" algn="l" defTabSz="889000">
            <a:lnSpc>
              <a:spcPct val="90000"/>
            </a:lnSpc>
            <a:spcBef>
              <a:spcPct val="0"/>
            </a:spcBef>
            <a:spcAft>
              <a:spcPct val="35000"/>
            </a:spcAft>
          </a:pPr>
          <a:endParaRPr lang="tr-TR" sz="1800" dirty="0" smtClean="0">
            <a:solidFill>
              <a:schemeClr val="tx1"/>
            </a:solidFill>
          </a:endParaRPr>
        </a:p>
        <a:p>
          <a:pPr marL="0" indent="266700" algn="l" defTabSz="889000">
            <a:lnSpc>
              <a:spcPct val="90000"/>
            </a:lnSpc>
            <a:spcBef>
              <a:spcPct val="0"/>
            </a:spcBef>
            <a:spcAft>
              <a:spcPct val="35000"/>
            </a:spcAft>
          </a:pPr>
          <a:endParaRPr lang="tr-TR" sz="1800" dirty="0" smtClean="0">
            <a:solidFill>
              <a:schemeClr val="tx1"/>
            </a:solidFill>
          </a:endParaRPr>
        </a:p>
        <a:p>
          <a:pPr algn="l" defTabSz="889000">
            <a:lnSpc>
              <a:spcPct val="90000"/>
            </a:lnSpc>
            <a:spcBef>
              <a:spcPct val="0"/>
            </a:spcBef>
            <a:spcAft>
              <a:spcPct val="35000"/>
            </a:spcAft>
          </a:pPr>
          <a:endParaRPr lang="tr-TR" sz="2000" dirty="0"/>
        </a:p>
      </dgm:t>
    </dgm:pt>
    <dgm:pt modelId="{9D9F5D6D-4D8A-4D22-8D3E-862298815D19}" type="parTrans" cxnId="{FAF2232C-D9F5-46E6-B56C-71FB97589D08}">
      <dgm:prSet/>
      <dgm:spPr/>
      <dgm:t>
        <a:bodyPr/>
        <a:lstStyle/>
        <a:p>
          <a:endParaRPr lang="tr-TR"/>
        </a:p>
      </dgm:t>
    </dgm:pt>
    <dgm:pt modelId="{36117FBC-EC77-4E1C-A7BB-C53C5C2CDB46}" type="sibTrans" cxnId="{FAF2232C-D9F5-46E6-B56C-71FB97589D08}">
      <dgm:prSet/>
      <dgm:spPr/>
      <dgm:t>
        <a:bodyPr/>
        <a:lstStyle/>
        <a:p>
          <a:endParaRPr lang="tr-TR"/>
        </a:p>
      </dgm:t>
    </dgm:pt>
    <dgm:pt modelId="{AF0301DE-A840-428E-BB69-2C59E09C422F}" type="pres">
      <dgm:prSet presAssocID="{6C250CAC-D419-4905-9033-880F3003D27E}" presName="mainComposite" presStyleCnt="0">
        <dgm:presLayoutVars>
          <dgm:chPref val="1"/>
          <dgm:dir/>
          <dgm:animOne val="branch"/>
          <dgm:animLvl val="lvl"/>
          <dgm:resizeHandles val="exact"/>
        </dgm:presLayoutVars>
      </dgm:prSet>
      <dgm:spPr/>
      <dgm:t>
        <a:bodyPr/>
        <a:lstStyle/>
        <a:p>
          <a:endParaRPr lang="tr-TR"/>
        </a:p>
      </dgm:t>
    </dgm:pt>
    <dgm:pt modelId="{77E8B6E3-0A13-4A22-B070-B33A3A631292}" type="pres">
      <dgm:prSet presAssocID="{6C250CAC-D419-4905-9033-880F3003D27E}" presName="hierFlow" presStyleCnt="0"/>
      <dgm:spPr/>
    </dgm:pt>
    <dgm:pt modelId="{1838BE4C-995B-44F1-825C-8E52B5BF07B2}" type="pres">
      <dgm:prSet presAssocID="{6C250CAC-D419-4905-9033-880F3003D27E}" presName="hierChild1" presStyleCnt="0">
        <dgm:presLayoutVars>
          <dgm:chPref val="1"/>
          <dgm:animOne val="branch"/>
          <dgm:animLvl val="lvl"/>
        </dgm:presLayoutVars>
      </dgm:prSet>
      <dgm:spPr/>
    </dgm:pt>
    <dgm:pt modelId="{BBB9C83F-BD2D-48A7-AD20-F14180165E0D}" type="pres">
      <dgm:prSet presAssocID="{83D69BEA-9532-4468-AA9E-8D5BD55C5983}" presName="Name14" presStyleCnt="0"/>
      <dgm:spPr/>
    </dgm:pt>
    <dgm:pt modelId="{A9C39D1E-D307-43F1-B7DD-96D958A12A77}" type="pres">
      <dgm:prSet presAssocID="{83D69BEA-9532-4468-AA9E-8D5BD55C5983}" presName="level1Shape" presStyleLbl="node0" presStyleIdx="0" presStyleCnt="1" custScaleX="507136" custScaleY="104748">
        <dgm:presLayoutVars>
          <dgm:chPref val="3"/>
        </dgm:presLayoutVars>
      </dgm:prSet>
      <dgm:spPr/>
      <dgm:t>
        <a:bodyPr/>
        <a:lstStyle/>
        <a:p>
          <a:endParaRPr lang="tr-TR"/>
        </a:p>
      </dgm:t>
    </dgm:pt>
    <dgm:pt modelId="{F17E4EEA-7725-4AB8-A9AB-2BC61F6A3D87}" type="pres">
      <dgm:prSet presAssocID="{83D69BEA-9532-4468-AA9E-8D5BD55C5983}" presName="hierChild2" presStyleCnt="0"/>
      <dgm:spPr/>
    </dgm:pt>
    <dgm:pt modelId="{81637434-90CB-4C98-A3C8-CDC9F811747E}" type="pres">
      <dgm:prSet presAssocID="{9D9F5D6D-4D8A-4D22-8D3E-862298815D19}" presName="Name19" presStyleLbl="parChTrans1D2" presStyleIdx="0" presStyleCnt="1"/>
      <dgm:spPr/>
      <dgm:t>
        <a:bodyPr/>
        <a:lstStyle/>
        <a:p>
          <a:endParaRPr lang="tr-TR"/>
        </a:p>
      </dgm:t>
    </dgm:pt>
    <dgm:pt modelId="{BE73522B-90A8-46C1-B0B6-02BD173C7458}" type="pres">
      <dgm:prSet presAssocID="{3C178E12-CCDC-4835-BA3F-4B94EE711B4A}" presName="Name21" presStyleCnt="0"/>
      <dgm:spPr/>
    </dgm:pt>
    <dgm:pt modelId="{671049B5-5BE3-4519-ADF4-36042F6D4816}" type="pres">
      <dgm:prSet presAssocID="{3C178E12-CCDC-4835-BA3F-4B94EE711B4A}" presName="level2Shape" presStyleLbl="node2" presStyleIdx="0" presStyleCnt="1" custScaleX="507559" custScaleY="286087"/>
      <dgm:spPr/>
      <dgm:t>
        <a:bodyPr/>
        <a:lstStyle/>
        <a:p>
          <a:endParaRPr lang="tr-TR"/>
        </a:p>
      </dgm:t>
    </dgm:pt>
    <dgm:pt modelId="{2908FF51-6465-4726-94BC-F191C3AFEC37}" type="pres">
      <dgm:prSet presAssocID="{3C178E12-CCDC-4835-BA3F-4B94EE711B4A}" presName="hierChild3" presStyleCnt="0"/>
      <dgm:spPr/>
    </dgm:pt>
    <dgm:pt modelId="{10FF4079-0E0F-4ACF-92F6-05AC2A0AA817}" type="pres">
      <dgm:prSet presAssocID="{6C250CAC-D419-4905-9033-880F3003D27E}" presName="bgShapesFlow" presStyleCnt="0"/>
      <dgm:spPr/>
    </dgm:pt>
  </dgm:ptLst>
  <dgm:cxnLst>
    <dgm:cxn modelId="{7CDA875F-8EAE-41C5-8BB9-356832159ABE}" srcId="{6C250CAC-D419-4905-9033-880F3003D27E}" destId="{83D69BEA-9532-4468-AA9E-8D5BD55C5983}" srcOrd="0" destOrd="0" parTransId="{CC992E5C-C809-4D73-9437-6FA36C736CAE}" sibTransId="{9529A2B1-8601-42B0-88EC-EDBEECF63E62}"/>
    <dgm:cxn modelId="{A4DA026E-00FD-47FC-89F1-A73033E04A02}" type="presOf" srcId="{3C178E12-CCDC-4835-BA3F-4B94EE711B4A}" destId="{671049B5-5BE3-4519-ADF4-36042F6D4816}" srcOrd="0" destOrd="0" presId="urn:microsoft.com/office/officeart/2005/8/layout/hierarchy6"/>
    <dgm:cxn modelId="{FAF2232C-D9F5-46E6-B56C-71FB97589D08}" srcId="{83D69BEA-9532-4468-AA9E-8D5BD55C5983}" destId="{3C178E12-CCDC-4835-BA3F-4B94EE711B4A}" srcOrd="0" destOrd="0" parTransId="{9D9F5D6D-4D8A-4D22-8D3E-862298815D19}" sibTransId="{36117FBC-EC77-4E1C-A7BB-C53C5C2CDB46}"/>
    <dgm:cxn modelId="{2A608F4E-094D-4C88-9EE5-1A236A69E6FA}" type="presOf" srcId="{9D9F5D6D-4D8A-4D22-8D3E-862298815D19}" destId="{81637434-90CB-4C98-A3C8-CDC9F811747E}" srcOrd="0" destOrd="0" presId="urn:microsoft.com/office/officeart/2005/8/layout/hierarchy6"/>
    <dgm:cxn modelId="{013241B5-F569-463A-9DE1-37626EE6C8A1}" type="presOf" srcId="{6C250CAC-D419-4905-9033-880F3003D27E}" destId="{AF0301DE-A840-428E-BB69-2C59E09C422F}" srcOrd="0" destOrd="0" presId="urn:microsoft.com/office/officeart/2005/8/layout/hierarchy6"/>
    <dgm:cxn modelId="{03AA007B-CF8E-4659-AA83-9F19AE7267D9}" type="presOf" srcId="{83D69BEA-9532-4468-AA9E-8D5BD55C5983}" destId="{A9C39D1E-D307-43F1-B7DD-96D958A12A77}" srcOrd="0" destOrd="0" presId="urn:microsoft.com/office/officeart/2005/8/layout/hierarchy6"/>
    <dgm:cxn modelId="{9911E72A-7B0D-46A6-A353-140828CE3EE3}" type="presParOf" srcId="{AF0301DE-A840-428E-BB69-2C59E09C422F}" destId="{77E8B6E3-0A13-4A22-B070-B33A3A631292}" srcOrd="0" destOrd="0" presId="urn:microsoft.com/office/officeart/2005/8/layout/hierarchy6"/>
    <dgm:cxn modelId="{A777D756-3841-41F4-8103-166953AD5D6C}" type="presParOf" srcId="{77E8B6E3-0A13-4A22-B070-B33A3A631292}" destId="{1838BE4C-995B-44F1-825C-8E52B5BF07B2}" srcOrd="0" destOrd="0" presId="urn:microsoft.com/office/officeart/2005/8/layout/hierarchy6"/>
    <dgm:cxn modelId="{9BA2223E-3852-4827-8A59-876610B43A89}" type="presParOf" srcId="{1838BE4C-995B-44F1-825C-8E52B5BF07B2}" destId="{BBB9C83F-BD2D-48A7-AD20-F14180165E0D}" srcOrd="0" destOrd="0" presId="urn:microsoft.com/office/officeart/2005/8/layout/hierarchy6"/>
    <dgm:cxn modelId="{0E84E31A-816D-42A8-8E50-2CC76C54AF22}" type="presParOf" srcId="{BBB9C83F-BD2D-48A7-AD20-F14180165E0D}" destId="{A9C39D1E-D307-43F1-B7DD-96D958A12A77}" srcOrd="0" destOrd="0" presId="urn:microsoft.com/office/officeart/2005/8/layout/hierarchy6"/>
    <dgm:cxn modelId="{1852ED96-9D3E-4673-BA7F-A83F90DF2B53}" type="presParOf" srcId="{BBB9C83F-BD2D-48A7-AD20-F14180165E0D}" destId="{F17E4EEA-7725-4AB8-A9AB-2BC61F6A3D87}" srcOrd="1" destOrd="0" presId="urn:microsoft.com/office/officeart/2005/8/layout/hierarchy6"/>
    <dgm:cxn modelId="{24EA00E9-AA8D-406B-A6A0-99433108A372}" type="presParOf" srcId="{F17E4EEA-7725-4AB8-A9AB-2BC61F6A3D87}" destId="{81637434-90CB-4C98-A3C8-CDC9F811747E}" srcOrd="0" destOrd="0" presId="urn:microsoft.com/office/officeart/2005/8/layout/hierarchy6"/>
    <dgm:cxn modelId="{3098BF44-E034-423D-B4F7-966841563853}" type="presParOf" srcId="{F17E4EEA-7725-4AB8-A9AB-2BC61F6A3D87}" destId="{BE73522B-90A8-46C1-B0B6-02BD173C7458}" srcOrd="1" destOrd="0" presId="urn:microsoft.com/office/officeart/2005/8/layout/hierarchy6"/>
    <dgm:cxn modelId="{17DBF758-114B-468D-9E9A-548E8F379C5B}" type="presParOf" srcId="{BE73522B-90A8-46C1-B0B6-02BD173C7458}" destId="{671049B5-5BE3-4519-ADF4-36042F6D4816}" srcOrd="0" destOrd="0" presId="urn:microsoft.com/office/officeart/2005/8/layout/hierarchy6"/>
    <dgm:cxn modelId="{75A12EEC-CD74-4A44-A757-41C28EC96844}" type="presParOf" srcId="{BE73522B-90A8-46C1-B0B6-02BD173C7458}" destId="{2908FF51-6465-4726-94BC-F191C3AFEC37}" srcOrd="1" destOrd="0" presId="urn:microsoft.com/office/officeart/2005/8/layout/hierarchy6"/>
    <dgm:cxn modelId="{93BA0AB8-30BE-43CD-9BDD-A217D583C8C5}" type="presParOf" srcId="{AF0301DE-A840-428E-BB69-2C59E09C422F}" destId="{10FF4079-0E0F-4ACF-92F6-05AC2A0AA817}"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39D1E-D307-43F1-B7DD-96D958A12A77}">
      <dsp:nvSpPr>
        <dsp:cNvPr id="0" name=""/>
        <dsp:cNvSpPr/>
      </dsp:nvSpPr>
      <dsp:spPr>
        <a:xfrm>
          <a:off x="1560660" y="4252"/>
          <a:ext cx="7649490" cy="1053325"/>
        </a:xfrm>
        <a:prstGeom prst="roundRect">
          <a:avLst>
            <a:gd name="adj" fmla="val 10000"/>
          </a:avLst>
        </a:prstGeom>
        <a:solidFill>
          <a:srgbClr val="FFC0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latin typeface="Tahoma" pitchFamily="34" charset="0"/>
              <a:ea typeface="Tahoma" pitchFamily="34" charset="0"/>
              <a:cs typeface="Tahoma" pitchFamily="34" charset="0"/>
            </a:rPr>
            <a:t>Yetkilendirilmiş Sertifikası Sahiplerinin Yararlanabilecekleri Basitleştirilmiş  Uygulamalar</a:t>
          </a:r>
          <a:endParaRPr lang="tr-TR" sz="2000" kern="1200" dirty="0">
            <a:solidFill>
              <a:schemeClr val="tx1"/>
            </a:solidFill>
            <a:latin typeface="Tahoma" pitchFamily="34" charset="0"/>
            <a:ea typeface="Tahoma" pitchFamily="34" charset="0"/>
            <a:cs typeface="Tahoma" pitchFamily="34" charset="0"/>
          </a:endParaRPr>
        </a:p>
      </dsp:txBody>
      <dsp:txXfrm>
        <a:off x="1591511" y="35103"/>
        <a:ext cx="7587788" cy="991623"/>
      </dsp:txXfrm>
    </dsp:sp>
    <dsp:sp modelId="{A1C521EB-F2B3-416F-8BB7-8B5276E1460A}">
      <dsp:nvSpPr>
        <dsp:cNvPr id="0" name=""/>
        <dsp:cNvSpPr/>
      </dsp:nvSpPr>
      <dsp:spPr>
        <a:xfrm>
          <a:off x="3093708" y="1057578"/>
          <a:ext cx="2291697" cy="402232"/>
        </a:xfrm>
        <a:custGeom>
          <a:avLst/>
          <a:gdLst/>
          <a:ahLst/>
          <a:cxnLst/>
          <a:rect l="0" t="0" r="0" b="0"/>
          <a:pathLst>
            <a:path>
              <a:moveTo>
                <a:pt x="2291697" y="0"/>
              </a:moveTo>
              <a:lnTo>
                <a:pt x="2291697" y="201116"/>
              </a:lnTo>
              <a:lnTo>
                <a:pt x="0" y="201116"/>
              </a:lnTo>
              <a:lnTo>
                <a:pt x="0" y="40223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CB830A-F2CF-4411-8082-C92B0D1B4280}">
      <dsp:nvSpPr>
        <dsp:cNvPr id="0" name=""/>
        <dsp:cNvSpPr/>
      </dsp:nvSpPr>
      <dsp:spPr>
        <a:xfrm>
          <a:off x="1192188" y="1459810"/>
          <a:ext cx="3803039" cy="863693"/>
        </a:xfrm>
        <a:prstGeom prst="roundRect">
          <a:avLst>
            <a:gd name="adj" fmla="val 10000"/>
          </a:avLst>
        </a:prstGeom>
        <a:solidFill>
          <a:srgbClr val="99FF99"/>
        </a:solidFill>
        <a:ln w="19050" cap="rnd" cmpd="sng" algn="ctr">
          <a:solidFill>
            <a:srgbClr val="99FF9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latin typeface="Tahoma" pitchFamily="34" charset="0"/>
              <a:ea typeface="Tahoma" pitchFamily="34" charset="0"/>
              <a:cs typeface="Tahoma" pitchFamily="34" charset="0"/>
            </a:rPr>
            <a:t>Talebe gerek kalmaksızın yararlanılabilecek kolaylıklar</a:t>
          </a:r>
          <a:endParaRPr lang="tr-TR" sz="2000" kern="1200" dirty="0">
            <a:solidFill>
              <a:schemeClr val="tx1"/>
            </a:solidFill>
            <a:latin typeface="Tahoma" pitchFamily="34" charset="0"/>
            <a:ea typeface="Tahoma" pitchFamily="34" charset="0"/>
            <a:cs typeface="Tahoma" pitchFamily="34" charset="0"/>
          </a:endParaRPr>
        </a:p>
      </dsp:txBody>
      <dsp:txXfrm>
        <a:off x="1217485" y="1485107"/>
        <a:ext cx="3752445" cy="813099"/>
      </dsp:txXfrm>
    </dsp:sp>
    <dsp:sp modelId="{81637434-90CB-4C98-A3C8-CDC9F811747E}">
      <dsp:nvSpPr>
        <dsp:cNvPr id="0" name=""/>
        <dsp:cNvSpPr/>
      </dsp:nvSpPr>
      <dsp:spPr>
        <a:xfrm>
          <a:off x="3047988" y="2323503"/>
          <a:ext cx="91440" cy="402232"/>
        </a:xfrm>
        <a:custGeom>
          <a:avLst/>
          <a:gdLst/>
          <a:ahLst/>
          <a:cxnLst/>
          <a:rect l="0" t="0" r="0" b="0"/>
          <a:pathLst>
            <a:path>
              <a:moveTo>
                <a:pt x="45720" y="0"/>
              </a:moveTo>
              <a:lnTo>
                <a:pt x="45720" y="402232"/>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1049B5-5BE3-4519-ADF4-36042F6D4816}">
      <dsp:nvSpPr>
        <dsp:cNvPr id="0" name=""/>
        <dsp:cNvSpPr/>
      </dsp:nvSpPr>
      <dsp:spPr>
        <a:xfrm>
          <a:off x="1220952" y="2725735"/>
          <a:ext cx="3745510" cy="2876834"/>
        </a:xfrm>
        <a:prstGeom prst="roundRect">
          <a:avLst>
            <a:gd name="adj" fmla="val 10000"/>
          </a:avLst>
        </a:prstGeom>
        <a:solidFill>
          <a:srgbClr val="99FF99"/>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266700" algn="l" defTabSz="889000">
            <a:lnSpc>
              <a:spcPct val="90000"/>
            </a:lnSpc>
            <a:spcBef>
              <a:spcPct val="0"/>
            </a:spcBef>
            <a:spcAft>
              <a:spcPct val="35000"/>
            </a:spcAft>
          </a:pPr>
          <a:r>
            <a:rPr lang="tr-TR" sz="2000" kern="1200" dirty="0" smtClean="0">
              <a:solidFill>
                <a:schemeClr val="tx1"/>
              </a:solidFill>
            </a:rPr>
            <a:t>1. </a:t>
          </a:r>
          <a:r>
            <a:rPr lang="tr-TR" sz="1800" kern="1200" dirty="0" smtClean="0">
              <a:solidFill>
                <a:schemeClr val="tx1"/>
              </a:solidFill>
            </a:rPr>
            <a:t>Eksik Beyan Usulü</a:t>
          </a:r>
        </a:p>
        <a:p>
          <a:pPr marL="0" lvl="0" indent="266700" algn="l" defTabSz="889000">
            <a:lnSpc>
              <a:spcPct val="90000"/>
            </a:lnSpc>
            <a:spcBef>
              <a:spcPct val="0"/>
            </a:spcBef>
            <a:spcAft>
              <a:spcPct val="35000"/>
            </a:spcAft>
          </a:pPr>
          <a:r>
            <a:rPr lang="tr-TR" sz="1800" kern="1200" dirty="0" smtClean="0">
              <a:solidFill>
                <a:schemeClr val="tx1"/>
              </a:solidFill>
            </a:rPr>
            <a:t>2. Kısmi teminat Uygulaması</a:t>
          </a:r>
        </a:p>
        <a:p>
          <a:pPr lvl="0" algn="l" defTabSz="889000">
            <a:lnSpc>
              <a:spcPct val="90000"/>
            </a:lnSpc>
            <a:spcBef>
              <a:spcPct val="0"/>
            </a:spcBef>
            <a:spcAft>
              <a:spcPct val="35000"/>
            </a:spcAft>
          </a:pPr>
          <a:endParaRPr lang="tr-TR" sz="2000" kern="1200" dirty="0"/>
        </a:p>
      </dsp:txBody>
      <dsp:txXfrm>
        <a:off x="1305212" y="2809995"/>
        <a:ext cx="3576990" cy="2708314"/>
      </dsp:txXfrm>
    </dsp:sp>
    <dsp:sp modelId="{0ABF52AB-4D02-41C0-B538-36C1FD65D03F}">
      <dsp:nvSpPr>
        <dsp:cNvPr id="0" name=""/>
        <dsp:cNvSpPr/>
      </dsp:nvSpPr>
      <dsp:spPr>
        <a:xfrm>
          <a:off x="5385405" y="1057578"/>
          <a:ext cx="2344611" cy="402232"/>
        </a:xfrm>
        <a:custGeom>
          <a:avLst/>
          <a:gdLst/>
          <a:ahLst/>
          <a:cxnLst/>
          <a:rect l="0" t="0" r="0" b="0"/>
          <a:pathLst>
            <a:path>
              <a:moveTo>
                <a:pt x="0" y="0"/>
              </a:moveTo>
              <a:lnTo>
                <a:pt x="0" y="201116"/>
              </a:lnTo>
              <a:lnTo>
                <a:pt x="2344611" y="201116"/>
              </a:lnTo>
              <a:lnTo>
                <a:pt x="2344611" y="40223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508407-BD2A-4083-BCEA-8867781746D3}">
      <dsp:nvSpPr>
        <dsp:cNvPr id="0" name=""/>
        <dsp:cNvSpPr/>
      </dsp:nvSpPr>
      <dsp:spPr>
        <a:xfrm>
          <a:off x="5881410" y="1459810"/>
          <a:ext cx="3697212" cy="938980"/>
        </a:xfrm>
        <a:prstGeom prst="roundRect">
          <a:avLst>
            <a:gd name="adj" fmla="val 10000"/>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latin typeface="Tahoma" pitchFamily="34" charset="0"/>
              <a:ea typeface="Tahoma" pitchFamily="34" charset="0"/>
              <a:cs typeface="Tahoma" pitchFamily="34" charset="0"/>
            </a:rPr>
            <a:t>Talep halinde yararlanılabilecek Kolaylıklar</a:t>
          </a:r>
          <a:endParaRPr lang="tr-TR" sz="2000" kern="1200" dirty="0">
            <a:solidFill>
              <a:schemeClr val="tx1"/>
            </a:solidFill>
            <a:latin typeface="Tahoma" pitchFamily="34" charset="0"/>
            <a:ea typeface="Tahoma" pitchFamily="34" charset="0"/>
            <a:cs typeface="Tahoma" pitchFamily="34" charset="0"/>
          </a:endParaRPr>
        </a:p>
      </dsp:txBody>
      <dsp:txXfrm>
        <a:off x="5908912" y="1487312"/>
        <a:ext cx="3642208" cy="883976"/>
      </dsp:txXfrm>
    </dsp:sp>
    <dsp:sp modelId="{CC92786F-CA0D-4C6E-9CF0-BFAADBF90918}">
      <dsp:nvSpPr>
        <dsp:cNvPr id="0" name=""/>
        <dsp:cNvSpPr/>
      </dsp:nvSpPr>
      <dsp:spPr>
        <a:xfrm>
          <a:off x="7684297" y="2398791"/>
          <a:ext cx="91440" cy="328975"/>
        </a:xfrm>
        <a:custGeom>
          <a:avLst/>
          <a:gdLst/>
          <a:ahLst/>
          <a:cxnLst/>
          <a:rect l="0" t="0" r="0" b="0"/>
          <a:pathLst>
            <a:path>
              <a:moveTo>
                <a:pt x="45720" y="0"/>
              </a:moveTo>
              <a:lnTo>
                <a:pt x="45720" y="164487"/>
              </a:lnTo>
              <a:lnTo>
                <a:pt x="129887" y="164487"/>
              </a:lnTo>
              <a:lnTo>
                <a:pt x="129887" y="328975"/>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684E4E-EBEC-437A-891A-3D9036123B80}">
      <dsp:nvSpPr>
        <dsp:cNvPr id="0" name=""/>
        <dsp:cNvSpPr/>
      </dsp:nvSpPr>
      <dsp:spPr>
        <a:xfrm>
          <a:off x="5503141" y="2727766"/>
          <a:ext cx="4622085" cy="3099380"/>
        </a:xfrm>
        <a:prstGeom prst="roundRect">
          <a:avLst>
            <a:gd name="adj" fmla="val 10000"/>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solidFill>
                <a:schemeClr val="tx1"/>
              </a:solidFill>
              <a:latin typeface="Tahoma" pitchFamily="34" charset="0"/>
              <a:ea typeface="Tahoma" pitchFamily="34" charset="0"/>
              <a:cs typeface="Tahoma" pitchFamily="34" charset="0"/>
            </a:rPr>
            <a:t>1</a:t>
          </a:r>
          <a:r>
            <a:rPr lang="tr-TR" sz="1800" kern="1200" dirty="0" smtClean="0">
              <a:solidFill>
                <a:schemeClr val="tx1"/>
              </a:solidFill>
              <a:latin typeface="Tahoma" pitchFamily="34" charset="0"/>
              <a:ea typeface="Tahoma" pitchFamily="34" charset="0"/>
              <a:cs typeface="Tahoma" pitchFamily="34" charset="0"/>
            </a:rPr>
            <a:t>. Götürü Teminat Uygulaması</a:t>
          </a:r>
        </a:p>
        <a:p>
          <a:pPr marL="266700" lvl="0" indent="-266700" algn="l" defTabSz="889000">
            <a:lnSpc>
              <a:spcPct val="90000"/>
            </a:lnSpc>
            <a:spcBef>
              <a:spcPct val="0"/>
            </a:spcBef>
            <a:spcAft>
              <a:spcPct val="35000"/>
            </a:spcAft>
          </a:pPr>
          <a:r>
            <a:rPr lang="tr-TR" sz="1800" kern="1200" dirty="0" smtClean="0">
              <a:solidFill>
                <a:schemeClr val="tx1"/>
              </a:solidFill>
              <a:latin typeface="Tahoma" pitchFamily="34" charset="0"/>
              <a:ea typeface="Tahoma" pitchFamily="34" charset="0"/>
              <a:cs typeface="Tahoma" pitchFamily="34" charset="0"/>
            </a:rPr>
            <a:t>2. Onaylanmış İhracatçı Yetkisi kapsamında;</a:t>
          </a:r>
        </a:p>
        <a:p>
          <a:pPr marL="0" lvl="0" indent="177800" algn="l" defTabSz="889000">
            <a:lnSpc>
              <a:spcPct val="90000"/>
            </a:lnSpc>
            <a:spcBef>
              <a:spcPct val="0"/>
            </a:spcBef>
            <a:spcAft>
              <a:spcPct val="35000"/>
            </a:spcAft>
          </a:pPr>
          <a:r>
            <a:rPr lang="tr-TR" sz="1800" kern="1200" dirty="0" smtClean="0">
              <a:solidFill>
                <a:schemeClr val="tx1"/>
              </a:solidFill>
              <a:latin typeface="Tahoma" pitchFamily="34" charset="0"/>
              <a:ea typeface="Tahoma" pitchFamily="34" charset="0"/>
              <a:cs typeface="Tahoma" pitchFamily="34" charset="0"/>
            </a:rPr>
            <a:t>- İhracatta yerinde gümrükleme İzni</a:t>
          </a:r>
        </a:p>
        <a:p>
          <a:pPr marL="444500" lvl="0" indent="-266700" algn="l" defTabSz="889000">
            <a:lnSpc>
              <a:spcPct val="90000"/>
            </a:lnSpc>
            <a:spcBef>
              <a:spcPct val="0"/>
            </a:spcBef>
            <a:spcAft>
              <a:spcPct val="35000"/>
            </a:spcAft>
          </a:pPr>
          <a:r>
            <a:rPr lang="tr-TR" sz="1800" kern="1200" dirty="0" smtClean="0">
              <a:solidFill>
                <a:schemeClr val="tx1"/>
              </a:solidFill>
              <a:latin typeface="Tahoma" pitchFamily="34" charset="0"/>
              <a:ea typeface="Tahoma" pitchFamily="34" charset="0"/>
              <a:cs typeface="Tahoma" pitchFamily="34" charset="0"/>
            </a:rPr>
            <a:t>- A.TR Dolaşım Belgesinin onay ve vize  zorunluluğu olmadan düzenleme izni</a:t>
          </a:r>
        </a:p>
        <a:p>
          <a:pPr marL="444500" lvl="0" indent="-266700" algn="l" defTabSz="889000">
            <a:lnSpc>
              <a:spcPct val="90000"/>
            </a:lnSpc>
            <a:spcBef>
              <a:spcPct val="0"/>
            </a:spcBef>
            <a:spcAft>
              <a:spcPct val="35000"/>
            </a:spcAft>
          </a:pPr>
          <a:r>
            <a:rPr lang="tr-TR" sz="1800" kern="1200" dirty="0" smtClean="0">
              <a:solidFill>
                <a:schemeClr val="tx1"/>
              </a:solidFill>
              <a:latin typeface="Tahoma" pitchFamily="34" charset="0"/>
              <a:ea typeface="Tahoma" pitchFamily="34" charset="0"/>
              <a:cs typeface="Tahoma" pitchFamily="34" charset="0"/>
            </a:rPr>
            <a:t>- Fatura bey./EUR.MED Fatura Bey.</a:t>
          </a:r>
        </a:p>
        <a:p>
          <a:pPr marL="444500" lvl="0" indent="-444500" algn="l" defTabSz="889000">
            <a:lnSpc>
              <a:spcPct val="90000"/>
            </a:lnSpc>
            <a:spcBef>
              <a:spcPct val="0"/>
            </a:spcBef>
            <a:spcAft>
              <a:spcPct val="35000"/>
            </a:spcAft>
          </a:pPr>
          <a:r>
            <a:rPr lang="tr-TR" sz="1800" kern="1200" dirty="0" smtClean="0">
              <a:solidFill>
                <a:schemeClr val="tx1"/>
              </a:solidFill>
              <a:latin typeface="Tahoma" pitchFamily="34" charset="0"/>
              <a:ea typeface="Tahoma" pitchFamily="34" charset="0"/>
              <a:cs typeface="Tahoma" pitchFamily="34" charset="0"/>
            </a:rPr>
            <a:t>3. İzinli gönderici yetkisi</a:t>
          </a:r>
          <a:endParaRPr lang="tr-TR" sz="1800" kern="1200" dirty="0">
            <a:solidFill>
              <a:schemeClr val="tx1"/>
            </a:solidFill>
            <a:latin typeface="Tahoma" pitchFamily="34" charset="0"/>
            <a:ea typeface="Tahoma" pitchFamily="34" charset="0"/>
            <a:cs typeface="Tahoma" pitchFamily="34" charset="0"/>
          </a:endParaRPr>
        </a:p>
      </dsp:txBody>
      <dsp:txXfrm>
        <a:off x="5593919" y="2818544"/>
        <a:ext cx="4440529" cy="29178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39D1E-D307-43F1-B7DD-96D958A12A77}">
      <dsp:nvSpPr>
        <dsp:cNvPr id="0" name=""/>
        <dsp:cNvSpPr/>
      </dsp:nvSpPr>
      <dsp:spPr>
        <a:xfrm>
          <a:off x="408016" y="2362"/>
          <a:ext cx="10417215" cy="1434437"/>
        </a:xfrm>
        <a:prstGeom prst="roundRect">
          <a:avLst>
            <a:gd name="adj" fmla="val 10000"/>
          </a:avLst>
        </a:prstGeom>
        <a:solidFill>
          <a:srgbClr val="FFC0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latin typeface="Tahoma" pitchFamily="34" charset="0"/>
              <a:ea typeface="Tahoma" pitchFamily="34" charset="0"/>
              <a:cs typeface="Tahoma" pitchFamily="34" charset="0"/>
            </a:rPr>
            <a:t>Yetkilendirilmiş Sertifikası Sahiplerinin ayrıca talebe gerek kalmaksızın Yararlanabilecekleri Emniyet ve Güvenlik Kontrollerine  İlişkin Kolaylaştırmalar</a:t>
          </a:r>
          <a:endParaRPr lang="tr-TR" sz="2000" kern="1200" dirty="0">
            <a:solidFill>
              <a:schemeClr val="tx1"/>
            </a:solidFill>
            <a:latin typeface="Tahoma" pitchFamily="34" charset="0"/>
            <a:ea typeface="Tahoma" pitchFamily="34" charset="0"/>
            <a:cs typeface="Tahoma" pitchFamily="34" charset="0"/>
          </a:endParaRPr>
        </a:p>
      </dsp:txBody>
      <dsp:txXfrm>
        <a:off x="450029" y="44375"/>
        <a:ext cx="10333189" cy="1350411"/>
      </dsp:txXfrm>
    </dsp:sp>
    <dsp:sp modelId="{81637434-90CB-4C98-A3C8-CDC9F811747E}">
      <dsp:nvSpPr>
        <dsp:cNvPr id="0" name=""/>
        <dsp:cNvSpPr/>
      </dsp:nvSpPr>
      <dsp:spPr>
        <a:xfrm>
          <a:off x="5570904" y="1436800"/>
          <a:ext cx="91440" cy="547767"/>
        </a:xfrm>
        <a:custGeom>
          <a:avLst/>
          <a:gdLst/>
          <a:ahLst/>
          <a:cxnLst/>
          <a:rect l="0" t="0" r="0" b="0"/>
          <a:pathLst>
            <a:path>
              <a:moveTo>
                <a:pt x="45720" y="0"/>
              </a:moveTo>
              <a:lnTo>
                <a:pt x="45720" y="54776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1049B5-5BE3-4519-ADF4-36042F6D4816}">
      <dsp:nvSpPr>
        <dsp:cNvPr id="0" name=""/>
        <dsp:cNvSpPr/>
      </dsp:nvSpPr>
      <dsp:spPr>
        <a:xfrm>
          <a:off x="403671" y="1984567"/>
          <a:ext cx="10425904" cy="3917726"/>
        </a:xfrm>
        <a:prstGeom prst="roundRect">
          <a:avLst>
            <a:gd name="adj" fmla="val 10000"/>
          </a:avLst>
        </a:prstGeom>
        <a:solidFill>
          <a:srgbClr val="99FF99"/>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533400" lvl="0" indent="-266700" algn="l" defTabSz="889000">
            <a:lnSpc>
              <a:spcPct val="90000"/>
            </a:lnSpc>
            <a:spcBef>
              <a:spcPct val="0"/>
            </a:spcBef>
            <a:spcAft>
              <a:spcPct val="35000"/>
            </a:spcAft>
          </a:pPr>
          <a:endParaRPr lang="tr-TR" sz="2000" kern="1200" dirty="0" smtClean="0">
            <a:solidFill>
              <a:schemeClr val="tx1"/>
            </a:solidFill>
          </a:endParaRPr>
        </a:p>
        <a:p>
          <a:pPr marL="533400" lvl="0" indent="-266700" algn="l" defTabSz="889000">
            <a:lnSpc>
              <a:spcPct val="90000"/>
            </a:lnSpc>
            <a:spcBef>
              <a:spcPct val="0"/>
            </a:spcBef>
            <a:spcAft>
              <a:spcPct val="35000"/>
            </a:spcAft>
          </a:pPr>
          <a:endParaRPr lang="tr-TR" sz="2000" kern="1200" dirty="0" smtClean="0">
            <a:solidFill>
              <a:schemeClr val="tx1"/>
            </a:solidFill>
          </a:endParaRPr>
        </a:p>
        <a:p>
          <a:pPr marL="533400" lvl="0" indent="-266700" algn="l" defTabSz="889000">
            <a:lnSpc>
              <a:spcPct val="90000"/>
            </a:lnSpc>
            <a:spcBef>
              <a:spcPct val="0"/>
            </a:spcBef>
            <a:spcAft>
              <a:spcPct val="35000"/>
            </a:spcAft>
          </a:pPr>
          <a:endParaRPr lang="tr-TR" sz="2000" kern="1200" dirty="0" smtClean="0">
            <a:solidFill>
              <a:schemeClr val="tx1"/>
            </a:solidFill>
          </a:endParaRPr>
        </a:p>
        <a:p>
          <a:pPr marL="533400" lvl="0" indent="-266700" algn="l" defTabSz="889000">
            <a:lnSpc>
              <a:spcPct val="90000"/>
            </a:lnSpc>
            <a:spcBef>
              <a:spcPct val="0"/>
            </a:spcBef>
            <a:spcAft>
              <a:spcPct val="35000"/>
            </a:spcAft>
          </a:pPr>
          <a:r>
            <a:rPr lang="tr-TR" sz="2000" kern="1200" dirty="0" smtClean="0">
              <a:solidFill>
                <a:schemeClr val="tx1"/>
              </a:solidFill>
            </a:rPr>
            <a:t>1. Azaltılmış zorunlu bilgilerden oluşan özet beyan verme kolaylığı,</a:t>
          </a:r>
        </a:p>
        <a:p>
          <a:pPr marL="533400" lvl="0" indent="-266700" algn="l" defTabSz="889000">
            <a:lnSpc>
              <a:spcPct val="90000"/>
            </a:lnSpc>
            <a:spcBef>
              <a:spcPct val="0"/>
            </a:spcBef>
            <a:spcAft>
              <a:spcPct val="35000"/>
            </a:spcAft>
          </a:pPr>
          <a:r>
            <a:rPr lang="tr-TR" sz="2000" kern="1200" dirty="0" smtClean="0">
              <a:solidFill>
                <a:schemeClr val="tx1"/>
              </a:solidFill>
            </a:rPr>
            <a:t>2. Mavi Hat Uygulaması,</a:t>
          </a:r>
        </a:p>
        <a:p>
          <a:pPr marL="533400" lvl="0" indent="-266700" algn="l" defTabSz="889000">
            <a:lnSpc>
              <a:spcPct val="90000"/>
            </a:lnSpc>
            <a:spcBef>
              <a:spcPct val="0"/>
            </a:spcBef>
            <a:spcAft>
              <a:spcPct val="35000"/>
            </a:spcAft>
          </a:pPr>
          <a:r>
            <a:rPr lang="tr-TR" sz="2000" kern="1200" dirty="0" smtClean="0">
              <a:solidFill>
                <a:schemeClr val="tx1"/>
              </a:solidFill>
            </a:rPr>
            <a:t>3. Beyannamenin belge kontrolüne tabi tutulması halinde, kontrollerin öncelikle yapılması,</a:t>
          </a:r>
        </a:p>
        <a:p>
          <a:pPr marL="533400" marR="0" lvl="0" indent="-266700" algn="l" defTabSz="914400" eaLnBrk="1" fontAlgn="auto" latinLnBrk="0" hangingPunct="1">
            <a:lnSpc>
              <a:spcPct val="100000"/>
            </a:lnSpc>
            <a:spcBef>
              <a:spcPct val="0"/>
            </a:spcBef>
            <a:spcAft>
              <a:spcPts val="0"/>
            </a:spcAft>
            <a:buClrTx/>
            <a:buSzTx/>
            <a:buFontTx/>
            <a:buNone/>
            <a:tabLst/>
            <a:defRPr/>
          </a:pPr>
          <a:r>
            <a:rPr lang="tr-TR" sz="2000" kern="1200" dirty="0" smtClean="0">
              <a:solidFill>
                <a:schemeClr val="tx1"/>
              </a:solidFill>
            </a:rPr>
            <a:t>4. Beyanname kapsamı eşyanın muayeneye tabi tutulması halinde, muayenenin  öncelikle yapılması</a:t>
          </a:r>
        </a:p>
        <a:p>
          <a:pPr marL="533400" marR="0" lvl="0" indent="-266700" algn="l" defTabSz="914400" eaLnBrk="1" fontAlgn="auto" latinLnBrk="0" hangingPunct="1">
            <a:lnSpc>
              <a:spcPct val="100000"/>
            </a:lnSpc>
            <a:spcBef>
              <a:spcPct val="0"/>
            </a:spcBef>
            <a:spcAft>
              <a:spcPts val="0"/>
            </a:spcAft>
            <a:buClrTx/>
            <a:buSzTx/>
            <a:buFontTx/>
            <a:buNone/>
            <a:tabLst/>
            <a:defRPr/>
          </a:pPr>
          <a:endParaRPr lang="tr-TR" sz="2000" kern="1200" dirty="0" smtClean="0">
            <a:solidFill>
              <a:schemeClr val="tx1"/>
            </a:solidFill>
          </a:endParaRPr>
        </a:p>
        <a:p>
          <a:pPr marL="0" lvl="0" indent="266700" algn="l" defTabSz="889000">
            <a:lnSpc>
              <a:spcPct val="90000"/>
            </a:lnSpc>
            <a:spcBef>
              <a:spcPct val="0"/>
            </a:spcBef>
            <a:spcAft>
              <a:spcPct val="35000"/>
            </a:spcAft>
          </a:pPr>
          <a:endParaRPr lang="tr-TR" sz="1800" kern="1200" dirty="0" smtClean="0">
            <a:solidFill>
              <a:schemeClr val="tx1"/>
            </a:solidFill>
          </a:endParaRPr>
        </a:p>
        <a:p>
          <a:pPr marL="0" lvl="0" indent="266700" algn="l" defTabSz="889000">
            <a:lnSpc>
              <a:spcPct val="90000"/>
            </a:lnSpc>
            <a:spcBef>
              <a:spcPct val="0"/>
            </a:spcBef>
            <a:spcAft>
              <a:spcPct val="35000"/>
            </a:spcAft>
          </a:pPr>
          <a:endParaRPr lang="tr-TR" sz="1800" kern="1200" dirty="0" smtClean="0">
            <a:solidFill>
              <a:schemeClr val="tx1"/>
            </a:solidFill>
          </a:endParaRPr>
        </a:p>
        <a:p>
          <a:pPr marL="0" lvl="0" indent="266700" algn="l" defTabSz="889000">
            <a:lnSpc>
              <a:spcPct val="90000"/>
            </a:lnSpc>
            <a:spcBef>
              <a:spcPct val="0"/>
            </a:spcBef>
            <a:spcAft>
              <a:spcPct val="35000"/>
            </a:spcAft>
          </a:pPr>
          <a:endParaRPr lang="tr-TR" sz="1800" kern="1200" dirty="0" smtClean="0">
            <a:solidFill>
              <a:schemeClr val="tx1"/>
            </a:solidFill>
          </a:endParaRPr>
        </a:p>
        <a:p>
          <a:pPr lvl="0" algn="l" defTabSz="889000">
            <a:lnSpc>
              <a:spcPct val="90000"/>
            </a:lnSpc>
            <a:spcBef>
              <a:spcPct val="0"/>
            </a:spcBef>
            <a:spcAft>
              <a:spcPct val="35000"/>
            </a:spcAft>
          </a:pPr>
          <a:endParaRPr lang="tr-TR" sz="2000" kern="1200" dirty="0"/>
        </a:p>
      </dsp:txBody>
      <dsp:txXfrm>
        <a:off x="518417" y="2099313"/>
        <a:ext cx="10196412" cy="368823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CC7C746-3A92-4F59-B6C2-63A2674F6451}" type="datetimeFigureOut">
              <a:rPr lang="tr-TR" smtClean="0"/>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785410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C7C746-3A92-4F59-B6C2-63A2674F6451}" type="datetimeFigureOut">
              <a:rPr lang="tr-TR" smtClean="0"/>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295932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C7C746-3A92-4F59-B6C2-63A2674F6451}" type="datetimeFigureOut">
              <a:rPr lang="tr-TR" smtClean="0"/>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C357F-5106-4618-8D5C-A8E382CD9879}"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1773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C7C746-3A92-4F59-B6C2-63A2674F6451}" type="datetimeFigureOut">
              <a:rPr lang="tr-TR" smtClean="0"/>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2453506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C7C746-3A92-4F59-B6C2-63A2674F6451}" type="datetimeFigureOut">
              <a:rPr lang="tr-TR" smtClean="0"/>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C357F-5106-4618-8D5C-A8E382CD9879}"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06450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C7C746-3A92-4F59-B6C2-63A2674F6451}" type="datetimeFigureOut">
              <a:rPr lang="tr-TR" smtClean="0"/>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607736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CC7C746-3A92-4F59-B6C2-63A2674F6451}" type="datetimeFigureOut">
              <a:rPr lang="tr-TR" smtClean="0"/>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1994266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CC7C746-3A92-4F59-B6C2-63A2674F6451}" type="datetimeFigureOut">
              <a:rPr lang="tr-TR" smtClean="0"/>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351161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CC7C746-3A92-4F59-B6C2-63A2674F6451}" type="datetimeFigureOut">
              <a:rPr lang="tr-TR" smtClean="0"/>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4257751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C7C746-3A92-4F59-B6C2-63A2674F6451}" type="datetimeFigureOut">
              <a:rPr lang="tr-TR" smtClean="0"/>
              <a:t>24.12.2019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721854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CC7C746-3A92-4F59-B6C2-63A2674F6451}" type="datetimeFigureOut">
              <a:rPr lang="tr-TR" smtClean="0"/>
              <a:t>24.12.2019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1000841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CC7C746-3A92-4F59-B6C2-63A2674F6451}" type="datetimeFigureOut">
              <a:rPr lang="tr-TR" smtClean="0"/>
              <a:t>24.12.2019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1879579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CC7C746-3A92-4F59-B6C2-63A2674F6451}" type="datetimeFigureOut">
              <a:rPr lang="tr-TR" smtClean="0"/>
              <a:t>24.12.2019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3630351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C7C746-3A92-4F59-B6C2-63A2674F6451}" type="datetimeFigureOut">
              <a:rPr lang="tr-TR" smtClean="0"/>
              <a:t>24.12.2019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2879791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CC7C746-3A92-4F59-B6C2-63A2674F6451}" type="datetimeFigureOut">
              <a:rPr lang="tr-TR" smtClean="0"/>
              <a:t>24.12.2019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1707662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CC7C746-3A92-4F59-B6C2-63A2674F6451}" type="datetimeFigureOut">
              <a:rPr lang="tr-TR" smtClean="0"/>
              <a:t>24.12.2019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BC357F-5106-4618-8D5C-A8E382CD9879}" type="slidenum">
              <a:rPr lang="tr-TR" smtClean="0"/>
              <a:t>‹#›</a:t>
            </a:fld>
            <a:endParaRPr lang="tr-TR"/>
          </a:p>
        </p:txBody>
      </p:sp>
    </p:spTree>
    <p:extLst>
      <p:ext uri="{BB962C8B-B14F-4D97-AF65-F5344CB8AC3E}">
        <p14:creationId xmlns:p14="http://schemas.microsoft.com/office/powerpoint/2010/main" val="1780347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CC7C746-3A92-4F59-B6C2-63A2674F6451}" type="datetimeFigureOut">
              <a:rPr lang="tr-TR" smtClean="0"/>
              <a:t>24.12.2019</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BC357F-5106-4618-8D5C-A8E382CD9879}" type="slidenum">
              <a:rPr lang="tr-TR" smtClean="0"/>
              <a:t>‹#›</a:t>
            </a:fld>
            <a:endParaRPr lang="tr-TR"/>
          </a:p>
        </p:txBody>
      </p:sp>
    </p:spTree>
    <p:extLst>
      <p:ext uri="{BB962C8B-B14F-4D97-AF65-F5344CB8AC3E}">
        <p14:creationId xmlns:p14="http://schemas.microsoft.com/office/powerpoint/2010/main" val="12342615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file:///\\S00filesrv1\uygulamalar\Mevzuat\G&#252;mr&#252;k%20Mevzuat&#305;\Dosyalar\Di&#287;er%20Kanunlar\2326%20say&#305;l&#305;%20kanun%20eki.doc" TargetMode="External"/><Relationship Id="rId13" Type="http://schemas.openxmlformats.org/officeDocument/2006/relationships/hyperlink" Target="file:///\\S00filesrv1\uygulamalar\Mevzuat\G&#252;mr&#252;k%20Mevzuat&#305;\Dosyalar\Di&#287;er%20Y&#246;netmelikler\Tar&#305;mda%20Kullan&#305;lan%20Organik,%20Mineral%20ve%20Mikrobiyal%20Kaynakl&#305;%20G&#252;brelere%20Dair%20Y&#246;netmelik.doc" TargetMode="External"/><Relationship Id="rId3" Type="http://schemas.openxmlformats.org/officeDocument/2006/relationships/hyperlink" Target="file:///C:\OsmanPC\G&#252;mr&#252;k%20Mevzuat&#305;\Dosyalar\Genelgeler\RYKGM%202017-10%20Tek%20Pencere%20Sistemi%20Emniyet%20Genel%20M&#252;d&#252;rl&#252;&#287;&#252;%200860-0861%20EGM%20&#304;thalat-&#304;hracat%20Uygunluk%20Yaz&#305;s&#305;%20e-ba&#351;vuru.doc" TargetMode="External"/><Relationship Id="rId7" Type="http://schemas.openxmlformats.org/officeDocument/2006/relationships/hyperlink" Target="file:///\\S00filesrv1\uygulamalar\Mevzuat\G&#252;mr&#252;k%20Mevzuat&#305;\Dosyalar\Di&#287;er%20Kanunlar\812%20Say&#305;l&#305;%20Kanun%20eki.doc" TargetMode="External"/><Relationship Id="rId12" Type="http://schemas.openxmlformats.org/officeDocument/2006/relationships/hyperlink" Target="file:///\\S00filesrv1\uygulamalar\Mevzuat\G&#252;mr&#252;k%20Mevzuat&#305;\Dosyalar\Di&#287;erleri\Bazel.doc" TargetMode="External"/><Relationship Id="rId2" Type="http://schemas.openxmlformats.org/officeDocument/2006/relationships/hyperlink" Target="file:///\\S00filesrv1\uygulamalar\Mevzuat\G&#252;mr&#252;k%20Mevzuat&#305;\Dosyalar\Tasarruflu%20Yaz&#305;lar\05.03.2012%2006224%20Yivsiz%20t&#252;fekler%20haval&#305;%20ni&#351;an%20tabancas&#305;%20ve%20t&#252;fekleri%20ile%20haval&#305;%20t&#252;fek%20sa&#231;mas&#305;na%20ihracatta%20emniyet%20izni%20gerekmedi&#287;i.doc" TargetMode="External"/><Relationship Id="rId1" Type="http://schemas.openxmlformats.org/officeDocument/2006/relationships/slideLayout" Target="../slideLayouts/slideLayout2.xml"/><Relationship Id="rId6" Type="http://schemas.openxmlformats.org/officeDocument/2006/relationships/hyperlink" Target="file:///\\S00filesrv1\uygulamalar\Mevzuat\G&#252;mr&#252;k%20Mevzuat&#305;\Dosyalar\Tasarruflu%20Yaz&#305;lar\16.05.2013%2009728%20&#304;la&#231;%20ihracat&#305;nda%20yetkili%20firmalar%20i&#231;in%20d&#252;zenlenen%20Sa&#287;l&#305;k%20Bakanl&#305;&#287;&#305;%20belgelerinin%20tek%20kullan&#305;ma%20mahsus%20oldu&#287;u.doc" TargetMode="External"/><Relationship Id="rId11" Type="http://schemas.openxmlformats.org/officeDocument/2006/relationships/hyperlink" Target="file:///\\S00filesrv1\uygulamalar\Mevzuat\G&#252;mr&#252;k%20Mevzuat&#305;\Dosyalar\Genelgeler\RYKGM%202016-53%20&#199;evre%20ve%20&#350;ehircilik%20Bakanl&#305;&#287;&#305;%20metal%20hurda%20ithalat%20uygunlu&#287;u%20ve%20hurda%20ihracat&#305;%20ile%20at&#305;k%20ihracat%20izni%20e-belge.doc" TargetMode="External"/><Relationship Id="rId5" Type="http://schemas.openxmlformats.org/officeDocument/2006/relationships/hyperlink" Target="file:///\\S00filesrv1\uygulamalar\Mevzuat\G&#252;mr&#252;k%20Mevzuat&#305;\Dosyalar\Di&#287;er%20Kanunlar\2313%20Say&#305;l&#305;%20Uyu&#351;turucu%20Maddelerin%20Murakabesi%20Hakk&#305;nda%20Kanun.doc" TargetMode="External"/><Relationship Id="rId10" Type="http://schemas.openxmlformats.org/officeDocument/2006/relationships/hyperlink" Target="file:///\\S00filesrv1\uygulamalar\Mevzuat\G&#252;mr&#252;k%20Mevzuat&#305;\Dosyalar\Tasarruflu%20Yaz&#305;lar\14.05.2014%20384244%20Tehlikesiz%20at&#305;k%20ihracat&#305;na%20ili&#351;kin%20GT&#304;P%20listesinin%20g&#252;ncellenmesi%20(Tehlikeli%20at&#305;k%20olmayan%20ihracat%20listesi).doc" TargetMode="External"/><Relationship Id="rId4" Type="http://schemas.openxmlformats.org/officeDocument/2006/relationships/hyperlink" Target="file:///\\S00filesrv1\uygulamalar\Mevzuat\G&#252;mr&#252;k%20Mevzuat&#305;\Dosyalar\Di&#287;er%20Kanunlar\5201%20Say&#305;l&#305;%20Harp%20Ara&#231;%20ve%20Gere&#231;leri%20ile%20Sil&#226;h,%20M&#252;himmat%20ve%20Patlay&#305;c&#305;%20Madde%20&#220;reten%20Sanayi%20Kurulu&#351;lar&#305;n&#305;n%20Denetimi%20Hakk&#305;nda%20Kanun.doc" TargetMode="External"/><Relationship Id="rId9" Type="http://schemas.openxmlformats.org/officeDocument/2006/relationships/hyperlink" Target="file:///\\S00filesrv1\uygulamalar\Mevzuat\G&#252;mr&#252;k%20Mevzuat&#305;\Dosyalar\Di&#287;er%20Kanunlar\4136%20say&#305;l&#305;%20kanun%20eki.doc"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file:///\\S00filesrv1\uygulamalar\Mevzuat\G&#252;mr&#252;k%20Mevzuat&#305;\Dosyalar\Di&#287;er%20Kanunlar\1262%20Say&#305;l&#305;.doc" TargetMode="External"/><Relationship Id="rId3" Type="http://schemas.openxmlformats.org/officeDocument/2006/relationships/hyperlink" Target="file:///\\S00filesrv1\uygulamalar\Mevzuat\G&#252;mr&#252;k%20Mevzuat&#305;\Dosyalar\Di&#287;er%20Kanunlar\4631%20Say&#305;l&#305;.doc" TargetMode="External"/><Relationship Id="rId7" Type="http://schemas.openxmlformats.org/officeDocument/2006/relationships/hyperlink" Target="file:///\\S00filesrv1\uygulamalar\Mevzuat\G&#252;mr&#252;k%20Mevzuat&#305;\Dosyalar\Di&#287;er%20Kanunlar\1734%20Say&#305;l&#305;.doc" TargetMode="External"/><Relationship Id="rId2" Type="http://schemas.openxmlformats.org/officeDocument/2006/relationships/hyperlink" Target="file:///\\S00filesrv1\uygulamalar\Mevzuat\G&#252;mr&#252;k%20Mevzuat&#305;\Dosyalar\Di&#287;er%20Kanunlar\5553%20Say&#305;l&#305;%20Kanun.doc" TargetMode="External"/><Relationship Id="rId1" Type="http://schemas.openxmlformats.org/officeDocument/2006/relationships/slideLayout" Target="../slideLayouts/slideLayout2.xml"/><Relationship Id="rId6" Type="http://schemas.openxmlformats.org/officeDocument/2006/relationships/hyperlink" Target="file:///\\S00filesrv1\uygulamalar\Mevzuat\G&#252;mr&#252;k%20Mevzuat&#305;\Dosyalar\Di&#287;er%20Y&#246;netmelikler\Y&#246;netmelik%201380%20Say&#305;l&#305;%20Kanun%20Su%20&#220;r&#252;nleri%20Y&#246;netmeli&#287;i.doc" TargetMode="External"/><Relationship Id="rId5" Type="http://schemas.openxmlformats.org/officeDocument/2006/relationships/hyperlink" Target="file:///\\S00filesrv1\uygulamalar\Mevzuat\G&#252;mr&#252;k%20Mevzuat&#305;\Dosyalar\Di&#287;er%20Kanunlar\1380%20Say&#305;l&#305;%20Su%20&#220;r&#252;nleri%20Kanunu.doc" TargetMode="External"/><Relationship Id="rId4" Type="http://schemas.openxmlformats.org/officeDocument/2006/relationships/hyperlink" Target="file:///\\S00filesrv1\uygulamalar\Mevzuat\G&#252;mr&#252;k%20Mevzuat&#305;\Dosyalar\Di&#287;er%20Kanunlar\5996%20Say&#305;l&#305;%20Veteriner%20Hizmetleri,%20Bitki%20Sa&#287;l&#305;&#287;&#305;,%20G&#305;da%20Ve%20Yem%20Kanunu.doc" TargetMode="External"/><Relationship Id="rId9" Type="http://schemas.openxmlformats.org/officeDocument/2006/relationships/hyperlink" Target="file:///\\S00filesrv1\uygulamalar\Mevzuat\G&#252;mr&#252;k%20Mevzuat&#305;\Dosyalar\&#304;hracat\&#304;hracat%20Rejim%20Karar&#305;%2022.12.1995%2095-7623.doc"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file:///\\S00filesrv1\uygulamalar\Mevzuat\G&#252;mr&#252;k%20Mevzuat&#305;\Dosyalar\Di&#287;er%20Kanunlar\4634%20Say&#305;l&#305;%20&#350;eker%20Kanunu.doc" TargetMode="External"/><Relationship Id="rId13" Type="http://schemas.openxmlformats.org/officeDocument/2006/relationships/hyperlink" Target="file:///\\S00filesrv1\uygulamalar\Mevzuat\G&#252;mr&#252;k%20Mevzuat&#305;\Dosyalar\Di&#287;er%20Kanunlar\4733%20Say&#305;l&#305;%20Kanun.doc" TargetMode="External"/><Relationship Id="rId3" Type="http://schemas.openxmlformats.org/officeDocument/2006/relationships/hyperlink" Target="file:///\\S00filesrv1\uygulamalar\Mevzuat\G&#252;mr&#252;k%20Mevzuat&#305;\Dosyalar\&#304;hracat\&#304;hracat%20Rejim%20Karar&#305;%2022.12.1995%2095-7623.doc" TargetMode="External"/><Relationship Id="rId7" Type="http://schemas.openxmlformats.org/officeDocument/2006/relationships/hyperlink" Target="file:///\\S00filesrv1\uygulamalar\Mevzuat\G&#252;mr&#252;k%20Mevzuat&#305;\Dosyalar\Di&#287;erleri\5201%20Say&#305;l&#305;%20Kanun%20...%20Harp%20Ara&#231;%20Ve%20Gere&#231;leri%20...%20Bunlara%20Ait%20Teknolojilere%20&#304;li&#351;kin%20Liste%202009.doc" TargetMode="External"/><Relationship Id="rId12" Type="http://schemas.openxmlformats.org/officeDocument/2006/relationships/hyperlink" Target="file:///\\S00filesrv1\uygulamalar\Mevzuat\G&#252;mr&#252;k%20Mevzuat&#305;\Dosyalar\&#304;hracat\&#199;ift%20Kullan&#305;ml&#305;%20ve%20Hassas%20Maddelerin%20&#304;hracat&#305;n&#305;n%20Kontrol&#252;ne%20&#304;li&#351;kin%20Tebli&#287;%202003-12.doc"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file:///\\S00filesrv1\uygulamalar\Mevzuat\G&#252;mr&#252;k%20Mevzuat&#305;\Dosyalar\Di&#287;er%20Kanunlar\5201%20Say&#305;l&#305;%20Harp%20Ara&#231;%20ve%20Gere&#231;leri%20ile%20Sil&#226;h,%20M&#252;himmat%20ve%20Patlay&#305;c&#305;%20Madde%20&#220;reten%20Sanayi%20Kurulu&#351;lar&#305;n&#305;n%20Denetimi%20Hakk&#305;nda%20Kanun.doc" TargetMode="External"/><Relationship Id="rId11" Type="http://schemas.openxmlformats.org/officeDocument/2006/relationships/hyperlink" Target="file:///\\S00filesrv1\uygulamalar\Mevzuat\G&#252;mr&#252;k%20Mevzuat&#305;\Dosyalar\Di&#287;erleri\Tekel%20D&#305;&#351;&#305;%20B&#305;rak&#305;lan%20Patlay&#305;c&#305;%20Mad.Av%20Malz.%20ve%20Benzer.&#220;retimi,%20&#304;thali%20...%20&#304;li&#351;kin%20T&#252;z&#252;k.doc" TargetMode="External"/><Relationship Id="rId5" Type="http://schemas.openxmlformats.org/officeDocument/2006/relationships/hyperlink" Target="file:///\\S00filesrv1\uygulamalar\Mevzuat\G&#252;mr&#252;k%20Mevzuat&#305;\Dosyalar\&#304;hracat\N&#252;kleer%20Ve%20N&#252;kleer%20&#199;ift%20Kullan&#305;ml&#305;%20E&#351;yalar&#305;n%20&#304;hracat&#305;nda%20&#304;zne%20Esas%20Olacak%20Belgenin%20Verilmesine%20&#304;li&#351;kin%20...%20TAEK-NGD%202007-1%20Tebli&#287;.doc" TargetMode="External"/><Relationship Id="rId15" Type="http://schemas.openxmlformats.org/officeDocument/2006/relationships/image" Target="../media/image3.emf"/><Relationship Id="rId10" Type="http://schemas.openxmlformats.org/officeDocument/2006/relationships/hyperlink" Target="file:///\\S00filesrv1\uygulamalar\Mevzuat\G&#252;mr&#252;k%20Mevzuat&#305;\Dosyalar\Di&#287;er%20Kanunlar\6551%20Say&#305;l&#305;%20Kanun.doc" TargetMode="External"/><Relationship Id="rId4" Type="http://schemas.openxmlformats.org/officeDocument/2006/relationships/hyperlink" Target="file:///\\S00filesrv1\uygulamalar\Mevzuat\G&#252;mr&#252;k%20Mevzuat&#305;\Dosyalar\Di&#287;er%20Y&#246;netmelikler\N&#252;kleer%20Ve%20N&#252;kleer%20&#199;ift%20Kullan&#305;ml&#305;%20E&#351;yalar&#305;n%20&#304;hracat&#305;nda%20&#304;zne%20Esas%20Olacak%20Belgenin%20Verilmesine%20&#304;li&#351;kin%20Y&#246;netmelik.doc" TargetMode="External"/><Relationship Id="rId9" Type="http://schemas.openxmlformats.org/officeDocument/2006/relationships/hyperlink" Target="file:///\\S00filesrv1\uygulamalar\Mevzuat\G&#252;mr&#252;k%20Mevzuat&#305;\Dosyalar\Di&#287;er%20Kanunlar\5553%20Say&#305;l&#305;%20Kanun.doc" TargetMode="External"/><Relationship Id="rId14" Type="http://schemas.openxmlformats.org/officeDocument/2006/relationships/package" Target="../embeddings/Microsoft_Word_Belgesi.docx"/></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descr="D:\Users\58429025296\Desktop\main_logo.png"/>
          <p:cNvPicPr/>
          <p:nvPr/>
        </p:nvPicPr>
        <p:blipFill>
          <a:blip r:embed="rId2">
            <a:extLst>
              <a:ext uri="{28A0092B-C50C-407E-A947-70E740481C1C}">
                <a14:useLocalDpi xmlns:a14="http://schemas.microsoft.com/office/drawing/2010/main" val="0"/>
              </a:ext>
            </a:extLst>
          </a:blip>
          <a:srcRect/>
          <a:stretch>
            <a:fillRect/>
          </a:stretch>
        </p:blipFill>
        <p:spPr bwMode="auto">
          <a:xfrm>
            <a:off x="2710007" y="1095779"/>
            <a:ext cx="4161790" cy="1490980"/>
          </a:xfrm>
          <a:prstGeom prst="rect">
            <a:avLst/>
          </a:prstGeom>
          <a:noFill/>
          <a:ln>
            <a:noFill/>
          </a:ln>
        </p:spPr>
      </p:pic>
      <p:sp>
        <p:nvSpPr>
          <p:cNvPr id="3" name="Dikdörtgen 2"/>
          <p:cNvSpPr/>
          <p:nvPr/>
        </p:nvSpPr>
        <p:spPr>
          <a:xfrm>
            <a:off x="2967701" y="2928451"/>
            <a:ext cx="4161790" cy="1077218"/>
          </a:xfrm>
          <a:prstGeom prst="rect">
            <a:avLst/>
          </a:prstGeom>
        </p:spPr>
        <p:txBody>
          <a:bodyPr wrap="square">
            <a:spAutoFit/>
          </a:bodyPr>
          <a:lstStyle/>
          <a:p>
            <a:pPr algn="ctr">
              <a:spcAft>
                <a:spcPts val="0"/>
              </a:spcAft>
              <a:tabLst>
                <a:tab pos="2066925" algn="l"/>
                <a:tab pos="2295525" algn="l"/>
              </a:tabLst>
            </a:pPr>
            <a:r>
              <a:rPr lang="tr-TR" sz="3200" b="1" dirty="0">
                <a:latin typeface="Times New Roman" panose="02020603050405020304" pitchFamily="18" charset="0"/>
                <a:ea typeface="Times New Roman" panose="02020603050405020304" pitchFamily="18" charset="0"/>
              </a:rPr>
              <a:t>AYVALIK GÜMRÜK MÜDÜRLÜĞÜ</a:t>
            </a:r>
            <a:endParaRPr lang="tr-TR" sz="3200" dirty="0">
              <a:latin typeface="Times New Roman" panose="02020603050405020304" pitchFamily="18" charset="0"/>
              <a:ea typeface="Times New Roman" panose="02020603050405020304" pitchFamily="18" charset="0"/>
            </a:endParaRPr>
          </a:p>
        </p:txBody>
      </p:sp>
      <p:sp>
        <p:nvSpPr>
          <p:cNvPr id="4" name="Dikdörtgen 3"/>
          <p:cNvSpPr/>
          <p:nvPr/>
        </p:nvSpPr>
        <p:spPr>
          <a:xfrm>
            <a:off x="2710007" y="4590995"/>
            <a:ext cx="5207388" cy="461665"/>
          </a:xfrm>
          <a:prstGeom prst="rect">
            <a:avLst/>
          </a:prstGeom>
        </p:spPr>
        <p:txBody>
          <a:bodyPr wrap="none">
            <a:spAutoFit/>
          </a:bodyPr>
          <a:lstStyle/>
          <a:p>
            <a:r>
              <a:rPr lang="tr-TR" sz="2400" b="1" dirty="0"/>
              <a:t>GÜMRÜK MEVZUATI VE </a:t>
            </a:r>
            <a:r>
              <a:rPr lang="tr-TR" sz="2400" b="1" dirty="0" smtClean="0"/>
              <a:t>DIŞ TİCARET</a:t>
            </a:r>
            <a:endParaRPr lang="tr-TR" sz="2400" b="1" dirty="0"/>
          </a:p>
        </p:txBody>
      </p:sp>
    </p:spTree>
    <p:extLst>
      <p:ext uri="{BB962C8B-B14F-4D97-AF65-F5344CB8AC3E}">
        <p14:creationId xmlns:p14="http://schemas.microsoft.com/office/powerpoint/2010/main" val="1916126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EŞYANIN MENŞEİ</a:t>
            </a:r>
            <a:endParaRPr lang="tr-TR" dirty="0"/>
          </a:p>
        </p:txBody>
      </p:sp>
      <p:sp>
        <p:nvSpPr>
          <p:cNvPr id="3" name="İçerik Yer Tutucusu 2"/>
          <p:cNvSpPr>
            <a:spLocks noGrp="1"/>
          </p:cNvSpPr>
          <p:nvPr>
            <p:ph idx="1"/>
          </p:nvPr>
        </p:nvSpPr>
        <p:spPr/>
        <p:txBody>
          <a:bodyPr>
            <a:normAutofit/>
          </a:bodyPr>
          <a:lstStyle/>
          <a:p>
            <a:r>
              <a:rPr lang="tr-TR" dirty="0">
                <a:solidFill>
                  <a:srgbClr val="FF0000"/>
                </a:solidFill>
              </a:rPr>
              <a:t>Menşeinin Tespitinin ÖNEMİ (hangi ülke menşeili)</a:t>
            </a:r>
          </a:p>
          <a:p>
            <a:r>
              <a:rPr lang="tr-TR" dirty="0"/>
              <a:t>Gümrük vergilerinin hesaplanması</a:t>
            </a:r>
          </a:p>
          <a:p>
            <a:r>
              <a:rPr lang="tr-TR" dirty="0" smtClean="0"/>
              <a:t>Ticaret politikası </a:t>
            </a:r>
            <a:r>
              <a:rPr lang="tr-TR" dirty="0"/>
              <a:t>önlemlerinin uygulanması(</a:t>
            </a:r>
            <a:r>
              <a:rPr lang="tr-TR" dirty="0" err="1"/>
              <a:t>Gözetim,koruma,miktar</a:t>
            </a:r>
            <a:r>
              <a:rPr lang="tr-TR" dirty="0"/>
              <a:t> </a:t>
            </a:r>
            <a:r>
              <a:rPr lang="tr-TR" dirty="0" err="1"/>
              <a:t>kısıtlamaları,anti</a:t>
            </a:r>
            <a:r>
              <a:rPr lang="tr-TR" dirty="0"/>
              <a:t>-damping </a:t>
            </a:r>
            <a:r>
              <a:rPr lang="tr-TR" dirty="0" err="1"/>
              <a:t>vb</a:t>
            </a:r>
            <a:r>
              <a:rPr lang="tr-TR" dirty="0"/>
              <a:t>)</a:t>
            </a:r>
          </a:p>
          <a:p>
            <a:r>
              <a:rPr lang="tr-TR" dirty="0">
                <a:solidFill>
                  <a:srgbClr val="FF0000"/>
                </a:solidFill>
              </a:rPr>
              <a:t>Menşei tespitine ihtiyaç olan eşyalar</a:t>
            </a:r>
          </a:p>
          <a:p>
            <a:r>
              <a:rPr lang="tr-TR" dirty="0"/>
              <a:t>Tamamen bir ülkede elde edilmiş/üretilmiş eşya</a:t>
            </a:r>
          </a:p>
          <a:p>
            <a:r>
              <a:rPr lang="tr-TR" dirty="0"/>
              <a:t>Üretimi iki veya daha fazla ülkede yapılan eşya</a:t>
            </a:r>
          </a:p>
          <a:p>
            <a:r>
              <a:rPr lang="tr-TR" dirty="0"/>
              <a:t>STA(Serbest Ticaret Antlaşması) taraf ülkeler eşyası</a:t>
            </a:r>
          </a:p>
          <a:p>
            <a:r>
              <a:rPr lang="tr-TR" dirty="0"/>
              <a:t>GB(</a:t>
            </a:r>
            <a:r>
              <a:rPr lang="tr-TR" dirty="0" err="1"/>
              <a:t>Güm.Birliği</a:t>
            </a:r>
            <a:r>
              <a:rPr lang="tr-TR" dirty="0"/>
              <a:t>) dahil ülkeler</a:t>
            </a:r>
          </a:p>
          <a:p>
            <a:r>
              <a:rPr lang="tr-TR" dirty="0"/>
              <a:t>Genelleştirilmiş Tercihli sisteme dahil ülke eşyaları</a:t>
            </a:r>
          </a:p>
        </p:txBody>
      </p:sp>
    </p:spTree>
    <p:extLst>
      <p:ext uri="{BB962C8B-B14F-4D97-AF65-F5344CB8AC3E}">
        <p14:creationId xmlns:p14="http://schemas.microsoft.com/office/powerpoint/2010/main" val="3085707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7586" y="897774"/>
            <a:ext cx="10972800" cy="1346662"/>
          </a:xfrm>
        </p:spPr>
        <p:txBody>
          <a:bodyPr>
            <a:normAutofit/>
          </a:bodyPr>
          <a:lstStyle/>
          <a:p>
            <a:r>
              <a:rPr lang="tr-TR" b="1" u="sng" dirty="0" smtClean="0"/>
              <a:t>Eşyanın gümrükçe onaylanmış bir işlem veya kullanıma tabi tutulması</a:t>
            </a:r>
            <a:endParaRPr lang="tr-TR" dirty="0"/>
          </a:p>
        </p:txBody>
      </p:sp>
      <p:sp>
        <p:nvSpPr>
          <p:cNvPr id="3" name="2 İçerik Yer Tutucusu"/>
          <p:cNvSpPr>
            <a:spLocks noGrp="1"/>
          </p:cNvSpPr>
          <p:nvPr>
            <p:ph idx="1"/>
          </p:nvPr>
        </p:nvSpPr>
        <p:spPr>
          <a:xfrm>
            <a:off x="677334" y="2244436"/>
            <a:ext cx="8596668" cy="3796926"/>
          </a:xfrm>
        </p:spPr>
        <p:txBody>
          <a:bodyPr>
            <a:normAutofit fontScale="77500" lnSpcReduction="20000"/>
          </a:bodyPr>
          <a:lstStyle/>
          <a:p>
            <a:pPr>
              <a:buNone/>
            </a:pPr>
            <a:endParaRPr lang="tr-TR" dirty="0" smtClean="0"/>
          </a:p>
          <a:p>
            <a:pPr>
              <a:buNone/>
            </a:pPr>
            <a:r>
              <a:rPr lang="tr-TR" sz="4000" dirty="0" smtClean="0"/>
              <a:t>a) Bir gümrük rejimine tabi tutulmasını,  </a:t>
            </a:r>
          </a:p>
          <a:p>
            <a:pPr>
              <a:buNone/>
            </a:pPr>
            <a:r>
              <a:rPr lang="tr-TR" sz="4000" dirty="0" smtClean="0"/>
              <a:t>b) Bir serbest bölgeye girmesini,  </a:t>
            </a:r>
          </a:p>
          <a:p>
            <a:pPr>
              <a:buNone/>
            </a:pPr>
            <a:r>
              <a:rPr lang="tr-TR" sz="4000" dirty="0" smtClean="0"/>
              <a:t>c) Türkiye Gümrük Bölgesi dışına yeniden ihracını,  </a:t>
            </a:r>
          </a:p>
          <a:p>
            <a:pPr>
              <a:buNone/>
            </a:pPr>
            <a:r>
              <a:rPr lang="tr-TR" sz="4000" dirty="0" smtClean="0"/>
              <a:t>d) İmhasını,    </a:t>
            </a:r>
          </a:p>
          <a:p>
            <a:pPr>
              <a:buNone/>
            </a:pPr>
            <a:r>
              <a:rPr lang="tr-TR" sz="4000" dirty="0" smtClean="0"/>
              <a:t>e) Gümrüğe terk edilmesini;</a:t>
            </a:r>
          </a:p>
          <a:p>
            <a:pPr>
              <a:buNone/>
            </a:pPr>
            <a:r>
              <a:rPr lang="tr-TR" sz="4000" dirty="0" smtClean="0"/>
              <a:t>İfade eder.</a:t>
            </a:r>
          </a:p>
          <a:p>
            <a:endParaRPr lang="tr-TR" dirty="0"/>
          </a:p>
        </p:txBody>
      </p:sp>
    </p:spTree>
    <p:extLst>
      <p:ext uri="{BB962C8B-B14F-4D97-AF65-F5344CB8AC3E}">
        <p14:creationId xmlns:p14="http://schemas.microsoft.com/office/powerpoint/2010/main" val="1078736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GÜMRÜK REJİMİ NEDİR?</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İhracat ve ithalata konu eşyaya uygulanacak gümrük prosedürlerini mevzuatla belirleyen ve gümrük mevzuatında tanımlanan sınıflandırmadır.</a:t>
            </a:r>
          </a:p>
          <a:p>
            <a:r>
              <a:rPr lang="tr-TR" dirty="0"/>
              <a:t>Gümrük Kanunu’na göre eşya üzerinde aşağıda yer alan 8 </a:t>
            </a:r>
            <a:r>
              <a:rPr lang="tr-TR" dirty="0" smtClean="0"/>
              <a:t> </a:t>
            </a:r>
            <a:r>
              <a:rPr lang="tr-TR" dirty="0"/>
              <a:t>gümrük rejimi çerçevesinde tasarrufta bulunma yetkisi tanınmıştır</a:t>
            </a:r>
            <a:r>
              <a:rPr lang="tr-TR" dirty="0" smtClean="0"/>
              <a:t>.</a:t>
            </a:r>
          </a:p>
          <a:p>
            <a:pPr marL="0" indent="0">
              <a:buNone/>
            </a:pPr>
            <a:r>
              <a:rPr lang="tr-TR" dirty="0"/>
              <a:t>a) Serbest dolaşıma giriş </a:t>
            </a:r>
            <a:r>
              <a:rPr lang="tr-TR" dirty="0" smtClean="0"/>
              <a:t>rejimi</a:t>
            </a:r>
            <a:endParaRPr lang="tr-TR" dirty="0"/>
          </a:p>
          <a:p>
            <a:pPr marL="0" indent="0">
              <a:buNone/>
            </a:pPr>
            <a:r>
              <a:rPr lang="tr-TR" dirty="0"/>
              <a:t>b) Transit </a:t>
            </a:r>
            <a:r>
              <a:rPr lang="tr-TR" dirty="0" smtClean="0"/>
              <a:t>rejimi</a:t>
            </a:r>
            <a:endParaRPr lang="tr-TR" dirty="0"/>
          </a:p>
          <a:p>
            <a:pPr marL="0" indent="0">
              <a:buNone/>
            </a:pPr>
            <a:r>
              <a:rPr lang="tr-TR" dirty="0"/>
              <a:t>c) Gümrük antrepo </a:t>
            </a:r>
            <a:r>
              <a:rPr lang="tr-TR" dirty="0" smtClean="0"/>
              <a:t>rejimi</a:t>
            </a:r>
            <a:endParaRPr lang="tr-TR" dirty="0"/>
          </a:p>
          <a:p>
            <a:pPr marL="0" indent="0">
              <a:buNone/>
            </a:pPr>
            <a:r>
              <a:rPr lang="tr-TR" dirty="0"/>
              <a:t>d) Dahilde işleme </a:t>
            </a:r>
            <a:r>
              <a:rPr lang="tr-TR" dirty="0" smtClean="0"/>
              <a:t>rejimi</a:t>
            </a:r>
            <a:endParaRPr lang="tr-TR" dirty="0"/>
          </a:p>
          <a:p>
            <a:pPr marL="0" indent="0">
              <a:buNone/>
            </a:pPr>
            <a:r>
              <a:rPr lang="tr-TR" dirty="0"/>
              <a:t>e) Gümrük kontrolü altında işleme </a:t>
            </a:r>
            <a:r>
              <a:rPr lang="tr-TR" dirty="0" smtClean="0"/>
              <a:t>rejimi</a:t>
            </a:r>
            <a:endParaRPr lang="tr-TR" dirty="0"/>
          </a:p>
          <a:p>
            <a:pPr marL="0" indent="0">
              <a:buNone/>
            </a:pPr>
            <a:r>
              <a:rPr lang="tr-TR" dirty="0"/>
              <a:t>f) Geçici ithalat </a:t>
            </a:r>
            <a:r>
              <a:rPr lang="tr-TR" dirty="0" smtClean="0"/>
              <a:t>rejimi</a:t>
            </a:r>
            <a:endParaRPr lang="tr-TR" dirty="0"/>
          </a:p>
          <a:p>
            <a:pPr marL="0" indent="0">
              <a:buNone/>
            </a:pPr>
            <a:r>
              <a:rPr lang="tr-TR" dirty="0"/>
              <a:t>g) Hariçte işleme </a:t>
            </a:r>
            <a:r>
              <a:rPr lang="tr-TR" dirty="0" smtClean="0"/>
              <a:t>rejimi</a:t>
            </a:r>
            <a:endParaRPr lang="tr-TR" dirty="0"/>
          </a:p>
          <a:p>
            <a:pPr marL="0" indent="0">
              <a:buNone/>
            </a:pPr>
            <a:r>
              <a:rPr lang="tr-TR" dirty="0"/>
              <a:t>h) İhracat </a:t>
            </a:r>
            <a:r>
              <a:rPr lang="tr-TR" dirty="0" smtClean="0"/>
              <a:t>rejimi</a:t>
            </a:r>
            <a:endParaRPr lang="tr-TR" dirty="0"/>
          </a:p>
          <a:p>
            <a:endParaRPr lang="tr-TR" dirty="0"/>
          </a:p>
        </p:txBody>
      </p:sp>
    </p:spTree>
    <p:extLst>
      <p:ext uri="{BB962C8B-B14F-4D97-AF65-F5344CB8AC3E}">
        <p14:creationId xmlns:p14="http://schemas.microsoft.com/office/powerpoint/2010/main" val="978167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GÜMRÜK MÜDÜRLÜKLERİNİN SINIFLANDIRILMASI</a:t>
            </a:r>
            <a:endParaRPr lang="tr-TR" dirty="0"/>
          </a:p>
        </p:txBody>
      </p:sp>
      <p:sp>
        <p:nvSpPr>
          <p:cNvPr id="3" name="İçerik Yer Tutucusu 2"/>
          <p:cNvSpPr>
            <a:spLocks noGrp="1"/>
          </p:cNvSpPr>
          <p:nvPr>
            <p:ph idx="1"/>
          </p:nvPr>
        </p:nvSpPr>
        <p:spPr/>
        <p:txBody>
          <a:bodyPr/>
          <a:lstStyle/>
          <a:p>
            <a:r>
              <a:rPr lang="tr-TR" dirty="0"/>
              <a:t>Gümrük müdürlükleri yetkilerine göre A ve B sınıfı gümrük müdürlükleri olarak iki sınıfa ayrılır. A sınıfı gümrükler, her türlü gümrük işlemlerini; B sınıfı gümrükler, yalnızca yolcu ve yolcu beraberinde gelen eşya ile Bakanlıkça belirlenen gümrük işlemlerini yapmaya </a:t>
            </a:r>
            <a:r>
              <a:rPr lang="tr-TR" dirty="0" smtClean="0"/>
              <a:t>yetkilidir.</a:t>
            </a:r>
            <a:endParaRPr lang="tr-TR" dirty="0"/>
          </a:p>
        </p:txBody>
      </p:sp>
    </p:spTree>
    <p:extLst>
      <p:ext uri="{BB962C8B-B14F-4D97-AF65-F5344CB8AC3E}">
        <p14:creationId xmlns:p14="http://schemas.microsoft.com/office/powerpoint/2010/main" val="2958729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İHTİSAS GÜMRÜĞÜ UYGULAMASI</a:t>
            </a:r>
            <a:endParaRPr lang="tr-TR" dirty="0"/>
          </a:p>
        </p:txBody>
      </p:sp>
      <p:sp>
        <p:nvSpPr>
          <p:cNvPr id="3" name="İçerik Yer Tutucusu 2"/>
          <p:cNvSpPr>
            <a:spLocks noGrp="1"/>
          </p:cNvSpPr>
          <p:nvPr>
            <p:ph idx="1"/>
          </p:nvPr>
        </p:nvSpPr>
        <p:spPr>
          <a:xfrm>
            <a:off x="677334" y="2286000"/>
            <a:ext cx="8596668" cy="3755362"/>
          </a:xfrm>
        </p:spPr>
        <p:txBody>
          <a:bodyPr>
            <a:normAutofit/>
          </a:bodyPr>
          <a:lstStyle/>
          <a:p>
            <a:r>
              <a:rPr lang="tr-TR" dirty="0" smtClean="0"/>
              <a:t>İhtisas </a:t>
            </a:r>
            <a:r>
              <a:rPr lang="tr-TR" dirty="0"/>
              <a:t>gümrüğü uygulaması ile özellik arz eden söz konusu eşya ithalatı (serbest dolaşıma giriş işlemleri) sadece yetki verilen sınırlı sayıda gümrük müdürlüğünden gerçekleştirilmekte ve ithalatta kıymet, tarife, menşe ve standartlar yönünden etkin bir denetim yapılması sağlanarak özellikle yerli </a:t>
            </a:r>
            <a:r>
              <a:rPr lang="tr-TR" dirty="0" smtClean="0"/>
              <a:t>üretimin </a:t>
            </a:r>
            <a:r>
              <a:rPr lang="tr-TR" dirty="0"/>
              <a:t>korunması hedeflenmektedir</a:t>
            </a:r>
            <a:r>
              <a:rPr lang="tr-TR" dirty="0" smtClean="0"/>
              <a:t>.</a:t>
            </a:r>
          </a:p>
          <a:p>
            <a:r>
              <a:rPr lang="tr-TR" dirty="0"/>
              <a:t>Bakanlığımızca otomotiv, tekstil, petrokimya, ham petrol, akaryakıt, LPG, doğalgaz, elektrik, gübre, atık, metal hurda, telsiz ve telekomünikasyon terminal ekipmanları, pil, akümülatör, çakmak, porselen ve seramikten sofra ve mutfak eşyası, düz cam, halı, deri ve deriden mamul eşya, ayakkabı, mobilya, küçük ev aletleri, alkollü içki ve çay ithalatında ihtisas gümrüğü uygulaması yapılmaktadır</a:t>
            </a:r>
            <a:r>
              <a:rPr lang="tr-TR" dirty="0" smtClean="0"/>
              <a:t>.</a:t>
            </a:r>
          </a:p>
        </p:txBody>
      </p:sp>
    </p:spTree>
    <p:extLst>
      <p:ext uri="{BB962C8B-B14F-4D97-AF65-F5344CB8AC3E}">
        <p14:creationId xmlns:p14="http://schemas.microsoft.com/office/powerpoint/2010/main" val="927038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İHTİSAS GÜMRÜĞÜ UYGULAMASI</a:t>
            </a:r>
          </a:p>
        </p:txBody>
      </p:sp>
      <p:sp>
        <p:nvSpPr>
          <p:cNvPr id="3" name="İçerik Yer Tutucusu 2"/>
          <p:cNvSpPr>
            <a:spLocks noGrp="1"/>
          </p:cNvSpPr>
          <p:nvPr>
            <p:ph idx="1"/>
          </p:nvPr>
        </p:nvSpPr>
        <p:spPr/>
        <p:txBody>
          <a:bodyPr/>
          <a:lstStyle/>
          <a:p>
            <a:r>
              <a:rPr lang="tr-TR" dirty="0"/>
              <a:t>İhtisas gümrüğü olarak yetkilendirilen gümrük müdürlükleri, ilgili sektörün ve üretimin yoğunlaştığı bölgelerden seçilmektedir. Örneğin petrokimya sektörünün yoğunluğu dikkate alınarak petrokimya ürünlerinin ithalatı için sadece Körfez Petrokimya Gümrük Müdürlüğü, yerli halı üretiminde Isparta ilinin öne çıkması dikkate alınarak halı ithalatı için sadece Isparta Gümrük Müdürlüğü, yerli çay üretiminde Rize ilinin öne çıkması dikkate alınarak çay ithalatı için sadece Rize Gümrük Müdürlüğü ihtisas gümrüğü olarak yetkilendirilmiştir. </a:t>
            </a:r>
          </a:p>
        </p:txBody>
      </p:sp>
    </p:spTree>
    <p:extLst>
      <p:ext uri="{BB962C8B-B14F-4D97-AF65-F5344CB8AC3E}">
        <p14:creationId xmlns:p14="http://schemas.microsoft.com/office/powerpoint/2010/main" val="987250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523" y="-304800"/>
            <a:ext cx="8596668" cy="1320800"/>
          </a:xfrm>
        </p:spPr>
        <p:txBody>
          <a:bodyPr>
            <a:normAutofit fontScale="90000"/>
          </a:bodyPr>
          <a:lstStyle/>
          <a:p>
            <a:r>
              <a:rPr lang="tr-TR" b="1" dirty="0" smtClean="0"/>
              <a:t/>
            </a:r>
            <a:br>
              <a:rPr lang="tr-TR" b="1" dirty="0" smtClean="0"/>
            </a:br>
            <a:r>
              <a:rPr lang="tr-TR" b="1" dirty="0"/>
              <a:t/>
            </a:r>
            <a:br>
              <a:rPr lang="tr-TR" b="1" dirty="0"/>
            </a:br>
            <a:r>
              <a:rPr lang="tr-TR" sz="3100" b="1" dirty="0" smtClean="0">
                <a:solidFill>
                  <a:srgbClr val="0070C0"/>
                </a:solidFill>
              </a:rPr>
              <a:t>GÜMRÜKÇE ONAYLANMIŞ İŞLEM VE KULLANIMA TABİ TUTMA</a:t>
            </a:r>
            <a:r>
              <a:rPr lang="tr-TR" sz="3100" dirty="0"/>
              <a:t/>
            </a:r>
            <a:br>
              <a:rPr lang="tr-TR" sz="3100" dirty="0"/>
            </a:br>
            <a:r>
              <a:rPr lang="tr-TR" sz="3100" b="1" dirty="0">
                <a:solidFill>
                  <a:srgbClr val="FF0000"/>
                </a:solidFill>
              </a:rPr>
              <a:t>Eşyanın Bir Gümrük Rejimine Tabi Tutulması</a:t>
            </a:r>
            <a:endParaRPr lang="tr-TR" sz="3100" dirty="0">
              <a:solidFill>
                <a:srgbClr val="FF0000"/>
              </a:solidFill>
            </a:endParaRPr>
          </a:p>
        </p:txBody>
      </p:sp>
      <p:sp>
        <p:nvSpPr>
          <p:cNvPr id="3" name="İçerik Yer Tutucusu 2"/>
          <p:cNvSpPr>
            <a:spLocks noGrp="1"/>
          </p:cNvSpPr>
          <p:nvPr>
            <p:ph idx="1"/>
          </p:nvPr>
        </p:nvSpPr>
        <p:spPr/>
        <p:txBody>
          <a:bodyPr/>
          <a:lstStyle/>
          <a:p>
            <a:r>
              <a:rPr lang="tr-TR" dirty="0" smtClean="0"/>
              <a:t>Bir </a:t>
            </a:r>
            <a:r>
              <a:rPr lang="tr-TR" dirty="0"/>
              <a:t>gümrük rejimine tabi tutulmak istenen eşya, bu rejime uygun şekilde yetkili gümrük idaresine beyan edilir.</a:t>
            </a:r>
          </a:p>
          <a:p>
            <a:r>
              <a:rPr lang="tr-TR" dirty="0" smtClean="0"/>
              <a:t>İhracat</a:t>
            </a:r>
            <a:r>
              <a:rPr lang="tr-TR" dirty="0"/>
              <a:t>, hariçte işleme, transit veya antrepo rejimi için beyan edilen serbest dolaşımda bulunan eşya, gümrüğe verilen beyannamenin tescilinden itibaren Türkiye Gümrük Bölgesinden çıkıncaya veya imha edilinceye ya da gümrük beyannamesi iptal edilinceye kadar gümrük gözetimi altında kalır.</a:t>
            </a:r>
          </a:p>
          <a:p>
            <a:endParaRPr lang="tr-TR" dirty="0"/>
          </a:p>
        </p:txBody>
      </p:sp>
    </p:spTree>
    <p:extLst>
      <p:ext uri="{BB962C8B-B14F-4D97-AF65-F5344CB8AC3E}">
        <p14:creationId xmlns:p14="http://schemas.microsoft.com/office/powerpoint/2010/main" val="29040903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C00000"/>
                </a:solidFill>
              </a:rPr>
              <a:t>SERBEST DOLAŞIMA GİRİŞ </a:t>
            </a:r>
            <a:r>
              <a:rPr lang="tr-TR" dirty="0" smtClean="0">
                <a:solidFill>
                  <a:srgbClr val="C00000"/>
                </a:solidFill>
              </a:rPr>
              <a:t>REJİMİ</a:t>
            </a:r>
            <a:endParaRPr lang="tr-TR" dirty="0">
              <a:solidFill>
                <a:srgbClr val="C00000"/>
              </a:solidFill>
            </a:endParaRPr>
          </a:p>
        </p:txBody>
      </p:sp>
      <p:sp>
        <p:nvSpPr>
          <p:cNvPr id="3" name="2 İçerik Yer Tutucusu"/>
          <p:cNvSpPr>
            <a:spLocks noGrp="1"/>
          </p:cNvSpPr>
          <p:nvPr>
            <p:ph idx="1"/>
          </p:nvPr>
        </p:nvSpPr>
        <p:spPr>
          <a:xfrm>
            <a:off x="677334" y="1130531"/>
            <a:ext cx="8596668" cy="4910831"/>
          </a:xfrm>
        </p:spPr>
        <p:txBody>
          <a:bodyPr>
            <a:normAutofit/>
          </a:bodyPr>
          <a:lstStyle/>
          <a:p>
            <a:pPr marL="0" lvl="0" indent="0">
              <a:buNone/>
            </a:pPr>
            <a:r>
              <a:rPr lang="tr-TR" sz="3600" dirty="0" smtClean="0">
                <a:solidFill>
                  <a:srgbClr val="0070C0"/>
                </a:solidFill>
              </a:rPr>
              <a:t>  </a:t>
            </a:r>
            <a:r>
              <a:rPr lang="tr-TR" sz="2800" i="1" dirty="0" smtClean="0">
                <a:solidFill>
                  <a:srgbClr val="0070C0"/>
                </a:solidFill>
              </a:rPr>
              <a:t>Türkiye </a:t>
            </a:r>
            <a:r>
              <a:rPr lang="tr-TR" sz="2800" i="1" dirty="0">
                <a:solidFill>
                  <a:srgbClr val="0070C0"/>
                </a:solidFill>
              </a:rPr>
              <a:t>Gümrük Bölgesine gelen </a:t>
            </a:r>
            <a:r>
              <a:rPr lang="tr-TR" sz="2800" i="1" dirty="0">
                <a:solidFill>
                  <a:srgbClr val="C00000"/>
                </a:solidFill>
              </a:rPr>
              <a:t>eşyanın serbest </a:t>
            </a:r>
            <a:r>
              <a:rPr lang="tr-TR" sz="2800" i="1" dirty="0" smtClean="0">
                <a:solidFill>
                  <a:srgbClr val="C00000"/>
                </a:solidFill>
              </a:rPr>
              <a:t>     dolaşıma girişi</a:t>
            </a:r>
          </a:p>
          <a:p>
            <a:pPr marL="0" lvl="0" indent="0">
              <a:buNone/>
            </a:pPr>
            <a:endParaRPr lang="tr-TR" sz="2800" i="1" dirty="0" smtClean="0">
              <a:solidFill>
                <a:srgbClr val="C00000"/>
              </a:solidFill>
            </a:endParaRPr>
          </a:p>
          <a:p>
            <a:pPr lvl="0"/>
            <a:r>
              <a:rPr lang="tr-TR" sz="2800" dirty="0" smtClean="0"/>
              <a:t>Ticaret </a:t>
            </a:r>
            <a:r>
              <a:rPr lang="tr-TR" sz="2800" dirty="0"/>
              <a:t>politikası önlemlerin </a:t>
            </a:r>
            <a:r>
              <a:rPr lang="tr-TR" sz="2800" dirty="0" smtClean="0"/>
              <a:t>uygulanması,</a:t>
            </a:r>
            <a:endParaRPr lang="tr-TR" sz="2800" dirty="0"/>
          </a:p>
          <a:p>
            <a:pPr lvl="0"/>
            <a:r>
              <a:rPr lang="tr-TR" sz="2800" dirty="0"/>
              <a:t>Eşyanın ithali için öngörülen diğer işlemlerin tamamlanması</a:t>
            </a:r>
          </a:p>
          <a:p>
            <a:pPr lvl="0"/>
            <a:r>
              <a:rPr lang="tr-TR" sz="2800" dirty="0"/>
              <a:t>Kanunen ödenmesi gereken vergilerin tahsili ile </a:t>
            </a:r>
            <a:r>
              <a:rPr lang="tr-TR" sz="2800" dirty="0" smtClean="0"/>
              <a:t>mümkündür.</a:t>
            </a:r>
            <a:endParaRPr lang="tr-TR" sz="2800" dirty="0"/>
          </a:p>
          <a:p>
            <a:pPr marL="0" indent="0">
              <a:buNone/>
            </a:pPr>
            <a:endParaRPr lang="tr-TR" dirty="0" smtClean="0"/>
          </a:p>
        </p:txBody>
      </p:sp>
      <p:sp>
        <p:nvSpPr>
          <p:cNvPr id="9" name="Bulut Belirtme Çizgisi 8"/>
          <p:cNvSpPr/>
          <p:nvPr/>
        </p:nvSpPr>
        <p:spPr>
          <a:xfrm>
            <a:off x="3812245" y="2235272"/>
            <a:ext cx="699954" cy="509234"/>
          </a:xfrm>
          <a:prstGeom prst="cloud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ln w="0"/>
                <a:solidFill>
                  <a:schemeClr val="tx1"/>
                </a:solidFill>
                <a:effectLst>
                  <a:outerShdw blurRad="38100" dist="19050" dir="2700000" algn="tl" rotWithShape="0">
                    <a:schemeClr val="dk1">
                      <a:alpha val="40000"/>
                    </a:schemeClr>
                  </a:outerShdw>
                </a:effectLst>
              </a:rPr>
              <a:t>kota</a:t>
            </a:r>
            <a:endParaRPr lang="tr-TR" sz="1000" dirty="0">
              <a:ln w="0"/>
              <a:solidFill>
                <a:schemeClr val="tx1"/>
              </a:solidFill>
              <a:effectLst>
                <a:outerShdw blurRad="38100" dist="19050" dir="2700000" algn="tl" rotWithShape="0">
                  <a:schemeClr val="dk1">
                    <a:alpha val="40000"/>
                  </a:schemeClr>
                </a:outerShdw>
              </a:effectLst>
            </a:endParaRPr>
          </a:p>
        </p:txBody>
      </p:sp>
      <p:sp>
        <p:nvSpPr>
          <p:cNvPr id="15" name="Bulut Belirtme Çizgisi 14"/>
          <p:cNvSpPr/>
          <p:nvPr/>
        </p:nvSpPr>
        <p:spPr>
          <a:xfrm>
            <a:off x="4599946" y="2416074"/>
            <a:ext cx="908494" cy="502999"/>
          </a:xfrm>
          <a:prstGeom prst="cloud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ln w="0"/>
                <a:solidFill>
                  <a:schemeClr val="tx1"/>
                </a:solidFill>
                <a:effectLst>
                  <a:outerShdw blurRad="38100" dist="19050" dir="2700000" algn="tl" rotWithShape="0">
                    <a:schemeClr val="dk1">
                      <a:alpha val="40000"/>
                    </a:schemeClr>
                  </a:outerShdw>
                </a:effectLst>
              </a:rPr>
              <a:t>gözetim</a:t>
            </a:r>
            <a:endParaRPr lang="tr-TR" sz="900" dirty="0"/>
          </a:p>
        </p:txBody>
      </p:sp>
      <p:sp>
        <p:nvSpPr>
          <p:cNvPr id="16" name="Bulut Belirtme Çizgisi 15"/>
          <p:cNvSpPr/>
          <p:nvPr/>
        </p:nvSpPr>
        <p:spPr>
          <a:xfrm>
            <a:off x="5709558" y="2278595"/>
            <a:ext cx="914400" cy="612648"/>
          </a:xfrm>
          <a:prstGeom prst="cloud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err="1" smtClean="0">
                <a:ln w="0"/>
                <a:solidFill>
                  <a:schemeClr val="tx1"/>
                </a:solidFill>
                <a:effectLst>
                  <a:outerShdw blurRad="38100" dist="19050" dir="2700000" algn="tl" rotWithShape="0">
                    <a:schemeClr val="dk1">
                      <a:alpha val="40000"/>
                    </a:schemeClr>
                  </a:outerShdw>
                </a:effectLst>
              </a:rPr>
              <a:t>Mik</a:t>
            </a:r>
            <a:r>
              <a:rPr lang="tr-TR" sz="1000" dirty="0" smtClean="0">
                <a:ln w="0"/>
                <a:solidFill>
                  <a:schemeClr val="tx1"/>
                </a:solidFill>
                <a:effectLst>
                  <a:outerShdw blurRad="38100" dist="19050" dir="2700000" algn="tl" rotWithShape="0">
                    <a:schemeClr val="dk1">
                      <a:alpha val="40000"/>
                    </a:schemeClr>
                  </a:outerShdw>
                </a:effectLst>
              </a:rPr>
              <a:t>. kısıtlaması</a:t>
            </a:r>
            <a:endParaRPr lang="tr-TR" sz="1000" dirty="0">
              <a:ln w="0"/>
              <a:solidFill>
                <a:schemeClr val="tx1"/>
              </a:solidFill>
              <a:effectLst>
                <a:outerShdw blurRad="38100" dist="19050" dir="2700000" algn="tl" rotWithShape="0">
                  <a:schemeClr val="dk1">
                    <a:alpha val="40000"/>
                  </a:schemeClr>
                </a:outerShdw>
              </a:effectLst>
            </a:endParaRPr>
          </a:p>
        </p:txBody>
      </p:sp>
      <p:sp>
        <p:nvSpPr>
          <p:cNvPr id="17" name="Bulut Belirtme Çizgisi 16"/>
          <p:cNvSpPr/>
          <p:nvPr/>
        </p:nvSpPr>
        <p:spPr>
          <a:xfrm>
            <a:off x="6635849" y="2278595"/>
            <a:ext cx="914400" cy="612648"/>
          </a:xfrm>
          <a:prstGeom prst="cloud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err="1" smtClean="0">
                <a:ln w="0"/>
                <a:solidFill>
                  <a:schemeClr val="tx1"/>
                </a:solidFill>
                <a:effectLst>
                  <a:outerShdw blurRad="38100" dist="19050" dir="2700000" algn="tl" rotWithShape="0">
                    <a:schemeClr val="dk1">
                      <a:alpha val="40000"/>
                    </a:schemeClr>
                  </a:outerShdw>
                </a:effectLst>
              </a:rPr>
              <a:t>İth.İhr.yasak</a:t>
            </a:r>
            <a:endParaRPr lang="tr-TR" sz="1000" dirty="0">
              <a:ln w="0"/>
              <a:solidFill>
                <a:schemeClr val="tx1"/>
              </a:solidFill>
              <a:effectLst>
                <a:outerShdw blurRad="38100" dist="19050" dir="2700000" algn="tl" rotWithShape="0">
                  <a:schemeClr val="dk1">
                    <a:alpha val="40000"/>
                  </a:schemeClr>
                </a:outerShdw>
              </a:effectLst>
            </a:endParaRPr>
          </a:p>
        </p:txBody>
      </p:sp>
      <p:sp>
        <p:nvSpPr>
          <p:cNvPr id="19" name="Bulut Belirtme Çizgisi 18"/>
          <p:cNvSpPr/>
          <p:nvPr/>
        </p:nvSpPr>
        <p:spPr>
          <a:xfrm>
            <a:off x="7550249" y="2415262"/>
            <a:ext cx="914400" cy="612648"/>
          </a:xfrm>
          <a:prstGeom prst="cloud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ln w="0"/>
                <a:solidFill>
                  <a:schemeClr val="tx1"/>
                </a:solidFill>
                <a:effectLst>
                  <a:outerShdw blurRad="38100" dist="19050" dir="2700000" algn="tl" rotWithShape="0">
                    <a:schemeClr val="dk1">
                      <a:alpha val="40000"/>
                    </a:schemeClr>
                  </a:outerShdw>
                </a:effectLst>
              </a:rPr>
              <a:t>korunma</a:t>
            </a:r>
            <a:endParaRPr lang="tr-TR" sz="1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424125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Title 1"/>
          <p:cNvSpPr>
            <a:spLocks noGrp="1"/>
          </p:cNvSpPr>
          <p:nvPr>
            <p:ph type="title"/>
          </p:nvPr>
        </p:nvSpPr>
        <p:spPr>
          <a:xfrm>
            <a:off x="330201" y="465139"/>
            <a:ext cx="11554884" cy="1247775"/>
          </a:xfrm>
        </p:spPr>
        <p:txBody>
          <a:bodyPr/>
          <a:lstStyle/>
          <a:p>
            <a:r>
              <a:rPr lang="tr-TR" sz="3600" dirty="0">
                <a:solidFill>
                  <a:srgbClr val="FF0000"/>
                </a:solidFill>
                <a:latin typeface="Tahoma" pitchFamily="34" charset="0"/>
                <a:cs typeface="Tahoma" pitchFamily="34" charset="0"/>
              </a:rPr>
              <a:t>Gümrük Vergisi Hesaplanmasında ÖLÇÜTLER</a:t>
            </a:r>
          </a:p>
        </p:txBody>
      </p:sp>
      <p:sp>
        <p:nvSpPr>
          <p:cNvPr id="277507" name="Content Placeholder 2"/>
          <p:cNvSpPr>
            <a:spLocks noGrp="1"/>
          </p:cNvSpPr>
          <p:nvPr>
            <p:ph idx="1"/>
          </p:nvPr>
        </p:nvSpPr>
        <p:spPr>
          <a:xfrm>
            <a:off x="330201" y="2076451"/>
            <a:ext cx="11554884" cy="4189413"/>
          </a:xfrm>
        </p:spPr>
        <p:txBody>
          <a:bodyPr/>
          <a:lstStyle/>
          <a:p>
            <a:pPr marL="803275" indent="-447675">
              <a:buFontTx/>
              <a:buNone/>
            </a:pPr>
            <a:r>
              <a:rPr lang="tr-TR" sz="2400" dirty="0">
                <a:latin typeface="Tahoma" pitchFamily="34" charset="0"/>
              </a:rPr>
              <a:t> </a:t>
            </a:r>
            <a:r>
              <a:rPr lang="tr-TR" sz="3600" dirty="0">
                <a:solidFill>
                  <a:schemeClr val="accent1">
                    <a:lumMod val="75000"/>
                  </a:schemeClr>
                </a:solidFill>
                <a:latin typeface="Tahoma" pitchFamily="34" charset="0"/>
              </a:rPr>
              <a:t>3 temel ölçüt</a:t>
            </a:r>
          </a:p>
          <a:p>
            <a:pPr marL="803275" indent="-447675">
              <a:buFont typeface="Wingdings" pitchFamily="2" charset="2"/>
              <a:buChar char="§"/>
            </a:pPr>
            <a:r>
              <a:rPr lang="tr-TR" sz="2400" dirty="0">
                <a:solidFill>
                  <a:srgbClr val="FF0000"/>
                </a:solidFill>
                <a:latin typeface="Tahoma" pitchFamily="34" charset="0"/>
              </a:rPr>
              <a:t>Eşyanın tanımı (tarife pozisyonu)</a:t>
            </a:r>
            <a:r>
              <a:rPr lang="tr-TR" sz="2400" dirty="0">
                <a:solidFill>
                  <a:srgbClr val="99CC00"/>
                </a:solidFill>
                <a:latin typeface="Tahoma" pitchFamily="34" charset="0"/>
              </a:rPr>
              <a:t> </a:t>
            </a:r>
            <a:r>
              <a:rPr lang="tr-TR" sz="2400" dirty="0">
                <a:latin typeface="Tahoma" pitchFamily="34" charset="0"/>
              </a:rPr>
              <a:t>- uygulanacak vergi oranı, eşyanın cins ve niteliğine göre farklık göstereceğinden eşyanın tanımlanabilmesi gerekir. </a:t>
            </a:r>
          </a:p>
          <a:p>
            <a:pPr marL="803275" indent="-447675">
              <a:buFont typeface="Wingdings" pitchFamily="2" charset="2"/>
              <a:buChar char="§"/>
            </a:pPr>
            <a:r>
              <a:rPr lang="tr-TR" sz="2400" dirty="0">
                <a:solidFill>
                  <a:srgbClr val="FF0000"/>
                </a:solidFill>
                <a:latin typeface="Tahoma" pitchFamily="34" charset="0"/>
              </a:rPr>
              <a:t>Eşyanın menşei</a:t>
            </a:r>
            <a:r>
              <a:rPr lang="tr-TR" sz="2400" dirty="0">
                <a:solidFill>
                  <a:srgbClr val="99CC00"/>
                </a:solidFill>
                <a:latin typeface="Tahoma" pitchFamily="34" charset="0"/>
              </a:rPr>
              <a:t> </a:t>
            </a:r>
            <a:r>
              <a:rPr lang="tr-TR" sz="2400" dirty="0">
                <a:latin typeface="Tahoma" pitchFamily="34" charset="0"/>
              </a:rPr>
              <a:t>- uygulanacak vergi oranının menşe ülkeye göre farklılık göstermesi nedeniyle dikkate alınmalıdır. </a:t>
            </a:r>
          </a:p>
          <a:p>
            <a:pPr marL="803275" indent="-447675">
              <a:buFont typeface="Wingdings" pitchFamily="2" charset="2"/>
              <a:buChar char="§"/>
            </a:pPr>
            <a:r>
              <a:rPr lang="tr-TR" sz="2400" dirty="0">
                <a:solidFill>
                  <a:srgbClr val="FF0000"/>
                </a:solidFill>
                <a:latin typeface="Tahoma" pitchFamily="34" charset="0"/>
              </a:rPr>
              <a:t>Eşyanın kıymeti</a:t>
            </a:r>
            <a:r>
              <a:rPr lang="tr-TR" sz="2400" dirty="0">
                <a:solidFill>
                  <a:srgbClr val="99CC00"/>
                </a:solidFill>
                <a:latin typeface="Tahoma" pitchFamily="34" charset="0"/>
              </a:rPr>
              <a:t> </a:t>
            </a:r>
            <a:r>
              <a:rPr lang="tr-TR" sz="2400" dirty="0">
                <a:latin typeface="Tahoma" pitchFamily="34" charset="0"/>
              </a:rPr>
              <a:t>- vergi oranının uygulanacağı matrahın tespiti açısından önemlidir. </a:t>
            </a:r>
          </a:p>
        </p:txBody>
      </p:sp>
    </p:spTree>
    <p:extLst>
      <p:ext uri="{BB962C8B-B14F-4D97-AF65-F5344CB8AC3E}">
        <p14:creationId xmlns:p14="http://schemas.microsoft.com/office/powerpoint/2010/main" val="3211549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accent1">
                    <a:lumMod val="75000"/>
                  </a:schemeClr>
                </a:solidFill>
              </a:rPr>
              <a:t>VERGİLER</a:t>
            </a:r>
          </a:p>
        </p:txBody>
      </p:sp>
      <p:sp>
        <p:nvSpPr>
          <p:cNvPr id="3" name="2 İçerik Yer Tutucusu"/>
          <p:cNvSpPr>
            <a:spLocks noGrp="1"/>
          </p:cNvSpPr>
          <p:nvPr>
            <p:ph idx="1"/>
          </p:nvPr>
        </p:nvSpPr>
        <p:spPr/>
        <p:txBody>
          <a:bodyPr/>
          <a:lstStyle/>
          <a:p>
            <a:r>
              <a:rPr lang="tr-TR" sz="2800" b="1" u="sng" dirty="0">
                <a:solidFill>
                  <a:srgbClr val="FF0000"/>
                </a:solidFill>
              </a:rPr>
              <a:t>Gümrük </a:t>
            </a:r>
            <a:r>
              <a:rPr lang="tr-TR" sz="2800" b="1" u="sng" dirty="0" smtClean="0">
                <a:solidFill>
                  <a:srgbClr val="FF0000"/>
                </a:solidFill>
              </a:rPr>
              <a:t>vergileri </a:t>
            </a:r>
            <a:r>
              <a:rPr lang="tr-TR" sz="2800" b="1" u="sng" dirty="0">
                <a:solidFill>
                  <a:srgbClr val="FF0000"/>
                </a:solidFill>
              </a:rPr>
              <a:t>: </a:t>
            </a:r>
            <a:r>
              <a:rPr lang="tr-TR" dirty="0"/>
              <a:t>ilgili mevzuat uyarınca eşyaya uygulanan ithalat vergilerinin ya da ihracat vergilerinin tümünü ifade eder.</a:t>
            </a:r>
          </a:p>
          <a:p>
            <a:pPr lvl="1"/>
            <a:r>
              <a:rPr lang="tr-TR" dirty="0"/>
              <a:t>Dolaylı bir vergidir. (İthalatcının ithal aşamasında ödediği vergiyi bilahare eşyanın iç piyasaya sunulmasında ödenen gümrük vergilerinin fiyatlandırma mekanizması ile  son tüketiciye yansıtılabilmesi)</a:t>
            </a:r>
          </a:p>
          <a:p>
            <a:pPr lvl="1"/>
            <a:r>
              <a:rPr lang="tr-TR" dirty="0"/>
              <a:t>Gümrük vergileri </a:t>
            </a:r>
            <a:r>
              <a:rPr lang="tr-TR" dirty="0" smtClean="0"/>
              <a:t>CIF </a:t>
            </a:r>
            <a:r>
              <a:rPr lang="tr-TR" dirty="0"/>
              <a:t>değer üzerinden alınır.(CİF=Malbedeli+navlun+sigorta)</a:t>
            </a:r>
          </a:p>
        </p:txBody>
      </p:sp>
      <p:sp>
        <p:nvSpPr>
          <p:cNvPr id="5" name="4 Yuvarlatılmış Dikdörtgen"/>
          <p:cNvSpPr/>
          <p:nvPr/>
        </p:nvSpPr>
        <p:spPr>
          <a:xfrm>
            <a:off x="6310859" y="4616970"/>
            <a:ext cx="1903751" cy="2548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MAL BEDELİ</a:t>
            </a:r>
          </a:p>
        </p:txBody>
      </p:sp>
      <p:sp>
        <p:nvSpPr>
          <p:cNvPr id="6" name="5 Yuvarlatılmış Dikdörtgen"/>
          <p:cNvSpPr/>
          <p:nvPr/>
        </p:nvSpPr>
        <p:spPr>
          <a:xfrm>
            <a:off x="6295869" y="5261548"/>
            <a:ext cx="2008682" cy="269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NAVLUN</a:t>
            </a:r>
          </a:p>
        </p:txBody>
      </p:sp>
      <p:sp>
        <p:nvSpPr>
          <p:cNvPr id="7" name="6 Yuvarlatılmış Dikdörtgen"/>
          <p:cNvSpPr/>
          <p:nvPr/>
        </p:nvSpPr>
        <p:spPr>
          <a:xfrm>
            <a:off x="6610662" y="5801193"/>
            <a:ext cx="1439056" cy="3147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SİGORTA</a:t>
            </a:r>
          </a:p>
        </p:txBody>
      </p:sp>
      <p:sp>
        <p:nvSpPr>
          <p:cNvPr id="8" name="7 Oval"/>
          <p:cNvSpPr/>
          <p:nvPr/>
        </p:nvSpPr>
        <p:spPr>
          <a:xfrm>
            <a:off x="1888761" y="5171607"/>
            <a:ext cx="3417757" cy="5696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CIF</a:t>
            </a:r>
            <a:endParaRPr lang="tr-TR" dirty="0"/>
          </a:p>
        </p:txBody>
      </p:sp>
      <p:cxnSp>
        <p:nvCxnSpPr>
          <p:cNvPr id="10" name="9 Düz Ok Bağlayıcısı"/>
          <p:cNvCxnSpPr>
            <a:stCxn id="5" idx="1"/>
          </p:cNvCxnSpPr>
          <p:nvPr/>
        </p:nvCxnSpPr>
        <p:spPr>
          <a:xfrm flipH="1">
            <a:off x="5276538" y="4744387"/>
            <a:ext cx="1034321" cy="472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Düz Ok Bağlayıcısı"/>
          <p:cNvCxnSpPr/>
          <p:nvPr/>
        </p:nvCxnSpPr>
        <p:spPr>
          <a:xfrm flipH="1">
            <a:off x="5531370" y="5366479"/>
            <a:ext cx="674558" cy="299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Düz Ok Bağlayıcısı"/>
          <p:cNvCxnSpPr/>
          <p:nvPr/>
        </p:nvCxnSpPr>
        <p:spPr>
          <a:xfrm flipH="1" flipV="1">
            <a:off x="5456420" y="5636302"/>
            <a:ext cx="989350" cy="4347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687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AYVALIK GÜMRÜK MÜDÜRLÜĞÜ</a:t>
            </a:r>
            <a:endParaRPr lang="tr-TR" dirty="0"/>
          </a:p>
        </p:txBody>
      </p:sp>
      <p:pic>
        <p:nvPicPr>
          <p:cNvPr id="4" name="Picture 2" descr="http://uludag.gtb.gov.tr/data/528f6cf1487c8e9c34138a1f/buyuk/ayvalikbina-400x22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71268" y="1471354"/>
            <a:ext cx="3810000" cy="2170762"/>
          </a:xfrm>
          <a:prstGeom prst="rect">
            <a:avLst/>
          </a:prstGeom>
          <a:noFill/>
          <a:effectLst>
            <a:glow rad="228600">
              <a:schemeClr val="accent1">
                <a:satMod val="175000"/>
                <a:alpha val="40000"/>
              </a:schemeClr>
            </a:glow>
          </a:effectLst>
          <a:extLst>
            <a:ext uri="{909E8E84-426E-40DD-AFC4-6F175D3DCCD1}">
              <a14:hiddenFill xmlns:a14="http://schemas.microsoft.com/office/drawing/2010/main">
                <a:solidFill>
                  <a:srgbClr val="FFFFFF"/>
                </a:solidFill>
              </a14:hiddenFill>
            </a:ext>
          </a:extLst>
        </p:spPr>
      </p:pic>
      <p:sp>
        <p:nvSpPr>
          <p:cNvPr id="5" name="Dikdörtgen 4"/>
          <p:cNvSpPr/>
          <p:nvPr/>
        </p:nvSpPr>
        <p:spPr>
          <a:xfrm>
            <a:off x="2019461" y="4259212"/>
            <a:ext cx="6096000" cy="1477328"/>
          </a:xfrm>
          <a:prstGeom prst="rect">
            <a:avLst/>
          </a:prstGeom>
        </p:spPr>
        <p:txBody>
          <a:bodyPr>
            <a:spAutoFit/>
          </a:bodyPr>
          <a:lstStyle/>
          <a:p>
            <a:pPr algn="just"/>
            <a:r>
              <a:rPr lang="tr-TR" dirty="0"/>
              <a:t>04.09.1953 tarih 4/1407 sayılı B.K.K ile Daimi Deniz Hudut Kapısı ilan edilen ve hali hazırda Uludağ Gümrük ve Dış Ticaret Bölge Müdürlüğü bağlantısı olan Ayvalık Gümrük Müdürlüğümüz 1933 yılında Gümrük Başmemurluğu olarak kurulmuştur. </a:t>
            </a:r>
          </a:p>
        </p:txBody>
      </p:sp>
    </p:spTree>
    <p:extLst>
      <p:ext uri="{BB962C8B-B14F-4D97-AF65-F5344CB8AC3E}">
        <p14:creationId xmlns:p14="http://schemas.microsoft.com/office/powerpoint/2010/main" val="3369883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410" y="1464702"/>
            <a:ext cx="8596668" cy="1320800"/>
          </a:xfrm>
        </p:spPr>
        <p:txBody>
          <a:bodyPr/>
          <a:lstStyle/>
          <a:p>
            <a:pPr algn="ctr"/>
            <a:r>
              <a:rPr lang="tr-TR" dirty="0" smtClean="0"/>
              <a:t>GÜMRÜK VERGİLERİ</a:t>
            </a:r>
            <a:endParaRPr lang="tr-TR" dirty="0"/>
          </a:p>
        </p:txBody>
      </p:sp>
      <p:sp>
        <p:nvSpPr>
          <p:cNvPr id="3" name="2 İçerik Yer Tutucusu"/>
          <p:cNvSpPr>
            <a:spLocks noGrp="1"/>
          </p:cNvSpPr>
          <p:nvPr>
            <p:ph idx="1"/>
          </p:nvPr>
        </p:nvSpPr>
        <p:spPr/>
        <p:txBody>
          <a:bodyPr/>
          <a:lstStyle/>
          <a:p>
            <a:pPr marL="0" indent="0" algn="ctr">
              <a:buNone/>
            </a:pPr>
            <a:r>
              <a:rPr lang="tr-TR" b="1" dirty="0" smtClean="0">
                <a:solidFill>
                  <a:schemeClr val="accent1"/>
                </a:solidFill>
                <a:effectLst>
                  <a:outerShdw blurRad="38100" dist="38100" dir="2700000" algn="tl">
                    <a:srgbClr val="000000">
                      <a:alpha val="43137"/>
                    </a:srgbClr>
                  </a:outerShdw>
                </a:effectLst>
              </a:rPr>
              <a:t>        </a:t>
            </a:r>
            <a:endParaRPr lang="tr-TR" b="1" dirty="0">
              <a:solidFill>
                <a:schemeClr val="accent1"/>
              </a:solidFill>
              <a:effectLst>
                <a:outerShdw blurRad="38100" dist="38100" dir="2700000" algn="tl">
                  <a:srgbClr val="000000">
                    <a:alpha val="43137"/>
                  </a:srgbClr>
                </a:outerShdw>
              </a:effectLst>
            </a:endParaRPr>
          </a:p>
        </p:txBody>
      </p:sp>
      <p:sp>
        <p:nvSpPr>
          <p:cNvPr id="7" name="6 Yuvarlatılmış Dikdörtgen"/>
          <p:cNvSpPr/>
          <p:nvPr/>
        </p:nvSpPr>
        <p:spPr>
          <a:xfrm>
            <a:off x="899410" y="3702570"/>
            <a:ext cx="2483870" cy="17238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bg1"/>
                </a:solidFill>
                <a:effectLst>
                  <a:outerShdw blurRad="38100" dist="38100" dir="2700000" algn="tl">
                    <a:srgbClr val="000000">
                      <a:alpha val="43137"/>
                    </a:srgbClr>
                  </a:outerShdw>
                </a:effectLst>
              </a:rPr>
              <a:t>SPESİFİK GÜMRÜK VERGİLERİ</a:t>
            </a:r>
          </a:p>
          <a:p>
            <a:pPr algn="ctr"/>
            <a:r>
              <a:rPr lang="tr-TR" dirty="0">
                <a:solidFill>
                  <a:schemeClr val="bg1"/>
                </a:solidFill>
                <a:effectLst>
                  <a:outerShdw blurRad="38100" dist="38100" dir="2700000" algn="tl">
                    <a:srgbClr val="000000">
                      <a:alpha val="43137"/>
                    </a:srgbClr>
                  </a:outerShdw>
                </a:effectLst>
              </a:rPr>
              <a:t>Fiziksel Birim Özelliklerine Göre</a:t>
            </a:r>
          </a:p>
          <a:p>
            <a:pPr algn="ctr"/>
            <a:r>
              <a:rPr lang="tr-TR" dirty="0">
                <a:solidFill>
                  <a:schemeClr val="bg1"/>
                </a:solidFill>
                <a:effectLst>
                  <a:outerShdw blurRad="38100" dist="38100" dir="2700000" algn="tl">
                    <a:srgbClr val="000000">
                      <a:alpha val="43137"/>
                    </a:srgbClr>
                  </a:outerShdw>
                </a:effectLst>
              </a:rPr>
              <a:t>(Ağırlık miktar hacim uzunluk v.s.)</a:t>
            </a:r>
          </a:p>
        </p:txBody>
      </p:sp>
      <p:sp>
        <p:nvSpPr>
          <p:cNvPr id="8" name="7 Yuvarlatılmış Dikdörtgen"/>
          <p:cNvSpPr/>
          <p:nvPr/>
        </p:nvSpPr>
        <p:spPr>
          <a:xfrm>
            <a:off x="3665640" y="3692916"/>
            <a:ext cx="2768411" cy="17335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ADVOLOREM  GÜMRÜK VERGİLERİ</a:t>
            </a:r>
          </a:p>
          <a:p>
            <a:pPr algn="ctr"/>
            <a:r>
              <a:rPr lang="tr-TR" dirty="0" smtClean="0"/>
              <a:t>Değerleri/Kıymet </a:t>
            </a:r>
            <a:r>
              <a:rPr lang="tr-TR" dirty="0"/>
              <a:t>Üzerinden</a:t>
            </a:r>
          </a:p>
          <a:p>
            <a:pPr algn="ctr"/>
            <a:endParaRPr lang="tr-TR" dirty="0"/>
          </a:p>
        </p:txBody>
      </p:sp>
      <p:sp>
        <p:nvSpPr>
          <p:cNvPr id="9" name="8 Yuvarlatılmış Dikdörtgen"/>
          <p:cNvSpPr/>
          <p:nvPr/>
        </p:nvSpPr>
        <p:spPr>
          <a:xfrm>
            <a:off x="6616931" y="3692917"/>
            <a:ext cx="2657071" cy="17335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KARMA GÜMRÜK </a:t>
            </a:r>
          </a:p>
          <a:p>
            <a:pPr algn="ctr"/>
            <a:r>
              <a:rPr lang="tr-TR" dirty="0"/>
              <a:t> VERGİLERİ</a:t>
            </a:r>
          </a:p>
          <a:p>
            <a:pPr algn="ctr"/>
            <a:r>
              <a:rPr lang="tr-TR" dirty="0"/>
              <a:t>Spesifik+Advolorem</a:t>
            </a:r>
          </a:p>
        </p:txBody>
      </p:sp>
      <p:sp>
        <p:nvSpPr>
          <p:cNvPr id="11" name="10 Aşağı Ok"/>
          <p:cNvSpPr/>
          <p:nvPr/>
        </p:nvSpPr>
        <p:spPr>
          <a:xfrm>
            <a:off x="2278505" y="2923082"/>
            <a:ext cx="374754" cy="5696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11 Aşağı Ok"/>
          <p:cNvSpPr/>
          <p:nvPr/>
        </p:nvSpPr>
        <p:spPr>
          <a:xfrm>
            <a:off x="5022931" y="2878111"/>
            <a:ext cx="404735" cy="584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12 Aşağı Ok"/>
          <p:cNvSpPr/>
          <p:nvPr/>
        </p:nvSpPr>
        <p:spPr>
          <a:xfrm>
            <a:off x="7677553" y="2878111"/>
            <a:ext cx="374755" cy="5396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409077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TRANSİT REJİMİ </a:t>
            </a:r>
            <a:r>
              <a:rPr lang="tr-TR" sz="2700" dirty="0" smtClean="0"/>
              <a:t>(G.K. Md.84…92,G.Y. Md.212…)</a:t>
            </a:r>
            <a:endParaRPr lang="tr-TR" sz="2700" dirty="0"/>
          </a:p>
        </p:txBody>
      </p:sp>
      <p:sp>
        <p:nvSpPr>
          <p:cNvPr id="3" name="İçerik Yer Tutucusu 2"/>
          <p:cNvSpPr>
            <a:spLocks noGrp="1"/>
          </p:cNvSpPr>
          <p:nvPr>
            <p:ph idx="1"/>
          </p:nvPr>
        </p:nvSpPr>
        <p:spPr/>
        <p:txBody>
          <a:bodyPr>
            <a:normAutofit fontScale="92500" lnSpcReduction="20000"/>
          </a:bodyPr>
          <a:lstStyle/>
          <a:p>
            <a:r>
              <a:rPr lang="tr-TR" b="1" dirty="0">
                <a:solidFill>
                  <a:srgbClr val="FF0000"/>
                </a:solidFill>
              </a:rPr>
              <a:t>Transit rejimi; </a:t>
            </a:r>
            <a:endParaRPr lang="tr-TR" b="1" dirty="0" smtClean="0">
              <a:solidFill>
                <a:srgbClr val="FF0000"/>
              </a:solidFill>
            </a:endParaRPr>
          </a:p>
          <a:p>
            <a:r>
              <a:rPr lang="tr-TR" b="1" dirty="0" smtClean="0">
                <a:solidFill>
                  <a:srgbClr val="FF66FF"/>
                </a:solidFill>
              </a:rPr>
              <a:t>ithalat </a:t>
            </a:r>
            <a:r>
              <a:rPr lang="tr-TR" b="1" dirty="0">
                <a:solidFill>
                  <a:srgbClr val="FF66FF"/>
                </a:solidFill>
              </a:rPr>
              <a:t>vergileri ve ticaret politikası önlemlerine tabi tutulmayan serbest dolaşıma girmemiş;</a:t>
            </a:r>
          </a:p>
          <a:p>
            <a:r>
              <a:rPr lang="tr-TR" b="1" dirty="0">
                <a:solidFill>
                  <a:srgbClr val="FF66FF"/>
                </a:solidFill>
              </a:rPr>
              <a:t>İhracatla ilgili gümrük işlemleri tamamlanmış eşyanın, </a:t>
            </a:r>
            <a:endParaRPr lang="tr-TR" b="1" dirty="0" smtClean="0">
              <a:solidFill>
                <a:srgbClr val="FF66FF"/>
              </a:solidFill>
            </a:endParaRPr>
          </a:p>
          <a:p>
            <a:r>
              <a:rPr lang="tr-TR" b="1" dirty="0" smtClean="0">
                <a:solidFill>
                  <a:srgbClr val="00B0F0"/>
                </a:solidFill>
              </a:rPr>
              <a:t>Gümrük </a:t>
            </a:r>
            <a:r>
              <a:rPr lang="tr-TR" b="1" dirty="0">
                <a:solidFill>
                  <a:srgbClr val="00B0F0"/>
                </a:solidFill>
              </a:rPr>
              <a:t>gözetimi altında Türkiye gümrük </a:t>
            </a:r>
            <a:r>
              <a:rPr lang="tr-TR" b="1" dirty="0" smtClean="0">
                <a:solidFill>
                  <a:srgbClr val="00B0F0"/>
                </a:solidFill>
              </a:rPr>
              <a:t>bölgesi içindeki </a:t>
            </a:r>
            <a:r>
              <a:rPr lang="tr-TR" b="1" dirty="0">
                <a:solidFill>
                  <a:srgbClr val="00B0F0"/>
                </a:solidFill>
              </a:rPr>
              <a:t>bir noktadan diğerine taşınmasında uygulanır</a:t>
            </a:r>
            <a:r>
              <a:rPr lang="tr-TR" b="1" dirty="0" smtClean="0">
                <a:solidFill>
                  <a:srgbClr val="00B0F0"/>
                </a:solidFill>
              </a:rPr>
              <a:t>.</a:t>
            </a:r>
          </a:p>
          <a:p>
            <a:r>
              <a:rPr lang="tr-TR" dirty="0"/>
              <a:t>Gümrük idareleri, transit rejimine tabi tutulan eşyanın Türkiye Gümrük Bölgesi içinde;</a:t>
            </a:r>
          </a:p>
          <a:p>
            <a:r>
              <a:rPr lang="tr-TR" dirty="0"/>
              <a:t>a) Yabancı bir ülkeden yabancı bir ülkeye,</a:t>
            </a:r>
          </a:p>
          <a:p>
            <a:r>
              <a:rPr lang="tr-TR" dirty="0"/>
              <a:t>b) Yabancı bir ülkeden Türkiye’ye,</a:t>
            </a:r>
          </a:p>
          <a:p>
            <a:r>
              <a:rPr lang="tr-TR" dirty="0"/>
              <a:t>c) Türkiye’den yabancı bir ülkeye,</a:t>
            </a:r>
          </a:p>
          <a:p>
            <a:r>
              <a:rPr lang="tr-TR"/>
              <a:t>d) Bir iç gümrük idaresinden diğer bir iç gümrük </a:t>
            </a:r>
            <a:r>
              <a:rPr lang="tr-TR" smtClean="0"/>
              <a:t>idaresine taşınmasına izin verir</a:t>
            </a:r>
            <a:endParaRPr lang="tr-TR" b="1" dirty="0">
              <a:solidFill>
                <a:srgbClr val="00B0F0"/>
              </a:solidFill>
            </a:endParaRPr>
          </a:p>
        </p:txBody>
      </p:sp>
    </p:spTree>
    <p:extLst>
      <p:ext uri="{BB962C8B-B14F-4D97-AF65-F5344CB8AC3E}">
        <p14:creationId xmlns:p14="http://schemas.microsoft.com/office/powerpoint/2010/main" val="35646974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İHRACAT REJİMİ: </a:t>
            </a:r>
            <a:r>
              <a:rPr lang="tr-TR" sz="1800" b="1" dirty="0" smtClean="0">
                <a:solidFill>
                  <a:srgbClr val="FF0000"/>
                </a:solidFill>
              </a:rPr>
              <a:t>(G.K.150-151,G.Y.415-…)</a:t>
            </a:r>
            <a:endParaRPr lang="tr-TR" sz="1800" b="1"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İhracat </a:t>
            </a:r>
            <a:r>
              <a:rPr lang="tr-TR" dirty="0"/>
              <a:t>rejimi,</a:t>
            </a:r>
            <a:r>
              <a:rPr lang="tr-TR" b="1" dirty="0"/>
              <a:t> </a:t>
            </a:r>
            <a:r>
              <a:rPr lang="tr-TR" dirty="0"/>
              <a:t>serbest dolaşımda bulunan eşyanın ihraç amacıyla Türkiye Gümrük Bölgesi dışına çıkışına ilişkin hükümlerin uygulandığı rejimdir.</a:t>
            </a:r>
          </a:p>
          <a:p>
            <a:r>
              <a:rPr lang="tr-TR" dirty="0"/>
              <a:t>İhracat, ticaret politikası önlemleri ve gerektiği takdirde ihracat vergileri de dahil olmak üzere çıkış işlemlerine ilişkin hükümlerin uygulanmasıyla gerçekleştirilir.</a:t>
            </a:r>
          </a:p>
          <a:p>
            <a:r>
              <a:rPr lang="tr-TR" dirty="0" smtClean="0"/>
              <a:t>Türkiye </a:t>
            </a:r>
            <a:r>
              <a:rPr lang="tr-TR" dirty="0"/>
              <a:t>Gümrük Bölgesinden ihraç edilecek eşya, ihracata ilişkin gümrük beyannamesi ile yetkili gümrük idaresine beyan edilir.</a:t>
            </a:r>
          </a:p>
          <a:p>
            <a:r>
              <a:rPr lang="tr-TR" dirty="0" smtClean="0"/>
              <a:t>Türkiye </a:t>
            </a:r>
            <a:r>
              <a:rPr lang="tr-TR" dirty="0"/>
              <a:t>Gümrük Bölgesinden çıkacak eşyanın gümrük beyannamesine tabi olmayacağı hal ve şartlar yönetmelikle belirlenir</a:t>
            </a:r>
            <a:r>
              <a:rPr lang="tr-TR" dirty="0" smtClean="0"/>
              <a:t>.</a:t>
            </a:r>
            <a:endParaRPr lang="tr-TR" dirty="0"/>
          </a:p>
        </p:txBody>
      </p:sp>
    </p:spTree>
    <p:extLst>
      <p:ext uri="{BB962C8B-B14F-4D97-AF65-F5344CB8AC3E}">
        <p14:creationId xmlns:p14="http://schemas.microsoft.com/office/powerpoint/2010/main" val="20580981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İHRACAT REJİMİ: </a:t>
            </a:r>
            <a:r>
              <a:rPr lang="tr-TR" sz="1600" b="1" dirty="0">
                <a:solidFill>
                  <a:srgbClr val="FF0000"/>
                </a:solidFill>
              </a:rPr>
              <a:t>(G.K.150-151,G.Y.415-…)</a:t>
            </a:r>
            <a:endParaRPr lang="tr-TR" sz="1600" dirty="0"/>
          </a:p>
        </p:txBody>
      </p:sp>
      <p:sp>
        <p:nvSpPr>
          <p:cNvPr id="3" name="İçerik Yer Tutucusu 2"/>
          <p:cNvSpPr>
            <a:spLocks noGrp="1"/>
          </p:cNvSpPr>
          <p:nvPr>
            <p:ph idx="1"/>
          </p:nvPr>
        </p:nvSpPr>
        <p:spPr/>
        <p:txBody>
          <a:bodyPr>
            <a:normAutofit fontScale="92500" lnSpcReduction="20000"/>
          </a:bodyPr>
          <a:lstStyle/>
          <a:p>
            <a:r>
              <a:rPr lang="tr-TR" sz="3600" dirty="0"/>
              <a:t>İhraç eşyası, buna ilişkin gümrük beyannamesinin tescili sırasında </a:t>
            </a:r>
            <a:r>
              <a:rPr lang="tr-TR" sz="3600" dirty="0">
                <a:solidFill>
                  <a:srgbClr val="FF0000"/>
                </a:solidFill>
              </a:rPr>
              <a:t>bulunduğu durum </a:t>
            </a:r>
            <a:r>
              <a:rPr lang="tr-TR" sz="3600" dirty="0">
                <a:solidFill>
                  <a:srgbClr val="00B050"/>
                </a:solidFill>
              </a:rPr>
              <a:t>ve niteliğini </a:t>
            </a:r>
            <a:r>
              <a:rPr lang="tr-TR" sz="3600" dirty="0"/>
              <a:t>gümrük kontrolünden </a:t>
            </a:r>
            <a:r>
              <a:rPr lang="tr-TR" sz="3600" dirty="0">
                <a:solidFill>
                  <a:srgbClr val="00B0F0"/>
                </a:solidFill>
              </a:rPr>
              <a:t>çıktığı sırada da aynen muhafaza etmesi</a:t>
            </a:r>
            <a:r>
              <a:rPr lang="tr-TR" sz="3600" dirty="0">
                <a:solidFill>
                  <a:srgbClr val="7030A0"/>
                </a:solidFill>
              </a:rPr>
              <a:t> </a:t>
            </a:r>
            <a:r>
              <a:rPr lang="tr-TR" sz="3600" dirty="0"/>
              <a:t>ve bu haliyle Türkiye Gümrük Bölgesini terk etmesi koşuluyla </a:t>
            </a:r>
            <a:r>
              <a:rPr lang="tr-TR" sz="3600" dirty="0">
                <a:solidFill>
                  <a:srgbClr val="FF0000"/>
                </a:solidFill>
              </a:rPr>
              <a:t>fiilen ihraç edilmiş sayılır. </a:t>
            </a:r>
            <a:r>
              <a:rPr lang="tr-TR" sz="3600" dirty="0"/>
              <a:t>Bu durumda, ihraç eşyası üzerindeki gümrük kontrolü sona </a:t>
            </a:r>
            <a:r>
              <a:rPr lang="tr-TR" sz="3600" dirty="0" smtClean="0"/>
              <a:t>erer.</a:t>
            </a:r>
            <a:endParaRPr lang="tr-TR" sz="3600" dirty="0"/>
          </a:p>
        </p:txBody>
      </p:sp>
    </p:spTree>
    <p:extLst>
      <p:ext uri="{BB962C8B-B14F-4D97-AF65-F5344CB8AC3E}">
        <p14:creationId xmlns:p14="http://schemas.microsoft.com/office/powerpoint/2010/main" val="19800396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b="1" dirty="0"/>
              <a:t>Fiili </a:t>
            </a:r>
            <a:r>
              <a:rPr lang="tr-TR" b="1" dirty="0" smtClean="0"/>
              <a:t>ihracat:</a:t>
            </a:r>
            <a:endParaRPr lang="tr-TR" dirty="0"/>
          </a:p>
        </p:txBody>
      </p:sp>
      <p:sp>
        <p:nvSpPr>
          <p:cNvPr id="3" name="İçerik Yer Tutucusu 2"/>
          <p:cNvSpPr>
            <a:spLocks noGrp="1"/>
          </p:cNvSpPr>
          <p:nvPr>
            <p:ph idx="1"/>
          </p:nvPr>
        </p:nvSpPr>
        <p:spPr/>
        <p:txBody>
          <a:bodyPr>
            <a:normAutofit/>
          </a:bodyPr>
          <a:lstStyle/>
          <a:p>
            <a:r>
              <a:rPr lang="tr-TR" b="1" dirty="0" smtClean="0"/>
              <a:t>MADDE </a:t>
            </a:r>
            <a:r>
              <a:rPr lang="tr-TR" b="1" dirty="0"/>
              <a:t>416 – </a:t>
            </a:r>
            <a:r>
              <a:rPr lang="tr-TR" dirty="0"/>
              <a:t>(1) Eşyanın Türkiye Gümrük Bölgesini terk ettiği tarih;</a:t>
            </a:r>
          </a:p>
          <a:p>
            <a:r>
              <a:rPr lang="tr-TR" dirty="0"/>
              <a:t>a) Kara ve demir yoluyla çıkışlarda, gümrük idaresince çıkış işlemleri tamamlanıp kara sınırından yabancı </a:t>
            </a:r>
            <a:r>
              <a:rPr lang="tr-TR" b="1" dirty="0">
                <a:solidFill>
                  <a:srgbClr val="00B0F0"/>
                </a:solidFill>
              </a:rPr>
              <a:t>bir ülkeye fiilen çıktığı </a:t>
            </a:r>
            <a:r>
              <a:rPr lang="tr-TR" b="1" dirty="0">
                <a:solidFill>
                  <a:srgbClr val="FF0000"/>
                </a:solidFill>
              </a:rPr>
              <a:t>veya serbest bölgeye fiilen girdiği,</a:t>
            </a:r>
          </a:p>
          <a:p>
            <a:r>
              <a:rPr lang="tr-TR" dirty="0"/>
              <a:t>b) Deniz ve hava yoluyla çıkışlarda, eşyanın yüklendiği deniz veya hava taşıtının hareket ettiği, </a:t>
            </a:r>
            <a:endParaRPr lang="tr-TR" dirty="0" smtClean="0"/>
          </a:p>
          <a:p>
            <a:r>
              <a:rPr lang="tr-TR" dirty="0" smtClean="0"/>
              <a:t>c</a:t>
            </a:r>
            <a:r>
              <a:rPr lang="tr-TR" dirty="0"/>
              <a:t>) Dış seferde bulunan ya da dış sefere çıkacak olan deniz ve hava taşıtlarına </a:t>
            </a:r>
            <a:r>
              <a:rPr lang="tr-TR" dirty="0" smtClean="0"/>
              <a:t>akaryakıt ve kumanyaya ilişkin teslimlerde </a:t>
            </a:r>
            <a:r>
              <a:rPr lang="tr-TR" dirty="0"/>
              <a:t>eşyanın teslim edildiği,</a:t>
            </a:r>
            <a:r>
              <a:rPr lang="tr-TR" i="1" dirty="0"/>
              <a:t> </a:t>
            </a:r>
            <a:endParaRPr lang="tr-TR" i="1" dirty="0" smtClean="0"/>
          </a:p>
          <a:p>
            <a:pPr marL="0" indent="0">
              <a:buNone/>
            </a:pPr>
            <a:r>
              <a:rPr lang="tr-TR" dirty="0" smtClean="0"/>
              <a:t>tarih </a:t>
            </a:r>
            <a:r>
              <a:rPr lang="tr-TR" dirty="0"/>
              <a:t>olarak kabul </a:t>
            </a:r>
            <a:r>
              <a:rPr lang="tr-TR" dirty="0" smtClean="0"/>
              <a:t>edilir.</a:t>
            </a:r>
            <a:endParaRPr lang="tr-TR" dirty="0"/>
          </a:p>
        </p:txBody>
      </p:sp>
    </p:spTree>
    <p:extLst>
      <p:ext uri="{BB962C8B-B14F-4D97-AF65-F5344CB8AC3E}">
        <p14:creationId xmlns:p14="http://schemas.microsoft.com/office/powerpoint/2010/main" val="34122430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209006"/>
            <a:ext cx="10972800" cy="470263"/>
          </a:xfrm>
        </p:spPr>
        <p:txBody>
          <a:bodyPr>
            <a:normAutofit fontScale="90000"/>
          </a:bodyPr>
          <a:lstStyle/>
          <a:p>
            <a:pPr>
              <a:spcAft>
                <a:spcPts val="0"/>
              </a:spcAft>
            </a:pPr>
            <a:r>
              <a:rPr lang="tr-TR" sz="1300" dirty="0" smtClean="0"/>
              <a:t>.</a:t>
            </a:r>
            <a:r>
              <a:rPr lang="tr-TR" sz="6000" dirty="0">
                <a:latin typeface="Times New Roman" panose="02020603050405020304" pitchFamily="18" charset="0"/>
                <a:ea typeface="Times New Roman" panose="02020603050405020304" pitchFamily="18" charset="0"/>
              </a:rPr>
              <a:t/>
            </a:r>
            <a:br>
              <a:rPr lang="tr-TR" sz="6000" dirty="0">
                <a:latin typeface="Times New Roman" panose="02020603050405020304" pitchFamily="18" charset="0"/>
                <a:ea typeface="Times New Roman" panose="02020603050405020304" pitchFamily="18" charset="0"/>
              </a:rPr>
            </a:br>
            <a:r>
              <a:rPr lang="tr-TR" sz="1600" b="1" dirty="0">
                <a:solidFill>
                  <a:srgbClr val="FF0000"/>
                </a:solidFill>
              </a:rPr>
              <a:t>İHRACI YASAK MALLAR LİSTESİ (EK-1)18.09.2009 tarih ve 27353 sayılı R.G</a:t>
            </a:r>
          </a:p>
        </p:txBody>
      </p:sp>
      <p:sp>
        <p:nvSpPr>
          <p:cNvPr id="8" name="İçerik Yer Tutucusu 7"/>
          <p:cNvSpPr>
            <a:spLocks noGrp="1"/>
          </p:cNvSpPr>
          <p:nvPr>
            <p:ph idx="1"/>
          </p:nvPr>
        </p:nvSpPr>
        <p:spPr>
          <a:xfrm>
            <a:off x="609600" y="827314"/>
            <a:ext cx="10972800" cy="5497286"/>
          </a:xfrm>
        </p:spPr>
        <p:txBody>
          <a:bodyPr/>
          <a:lstStyle/>
          <a:p>
            <a:pPr marL="0" indent="0">
              <a:buNone/>
            </a:pPr>
            <a:endParaRPr lang="tr-TR" dirty="0"/>
          </a:p>
        </p:txBody>
      </p:sp>
      <p:graphicFrame>
        <p:nvGraphicFramePr>
          <p:cNvPr id="9" name="İçerik Yer Tutucusu 3"/>
          <p:cNvGraphicFramePr>
            <a:graphicFrameLocks/>
          </p:cNvGraphicFramePr>
          <p:nvPr>
            <p:extLst/>
          </p:nvPr>
        </p:nvGraphicFramePr>
        <p:xfrm>
          <a:off x="801188" y="862375"/>
          <a:ext cx="10563497" cy="5981609"/>
        </p:xfrm>
        <a:graphic>
          <a:graphicData uri="http://schemas.openxmlformats.org/drawingml/2006/table">
            <a:tbl>
              <a:tblPr>
                <a:tableStyleId>{5C22544A-7EE6-4342-B048-85BDC9FD1C3A}</a:tableStyleId>
              </a:tblPr>
              <a:tblGrid>
                <a:gridCol w="6357258">
                  <a:extLst>
                    <a:ext uri="{9D8B030D-6E8A-4147-A177-3AD203B41FA5}">
                      <a16:colId xmlns:a16="http://schemas.microsoft.com/office/drawing/2014/main" val="20000"/>
                    </a:ext>
                  </a:extLst>
                </a:gridCol>
                <a:gridCol w="4206239">
                  <a:extLst>
                    <a:ext uri="{9D8B030D-6E8A-4147-A177-3AD203B41FA5}">
                      <a16:colId xmlns:a16="http://schemas.microsoft.com/office/drawing/2014/main" val="20001"/>
                    </a:ext>
                  </a:extLst>
                </a:gridCol>
              </a:tblGrid>
              <a:tr h="43316">
                <a:tc gridSpan="2">
                  <a:txBody>
                    <a:bodyPr/>
                    <a:lstStyle/>
                    <a:p>
                      <a:pPr algn="ctr">
                        <a:spcAft>
                          <a:spcPts val="0"/>
                        </a:spcAft>
                      </a:pPr>
                      <a:endParaRPr lang="tr-TR" sz="900" dirty="0">
                        <a:effectLst/>
                        <a:latin typeface="Times New Roman" panose="02020603050405020304" pitchFamily="18" charset="0"/>
                        <a:ea typeface="Times New Roman" panose="02020603050405020304" pitchFamily="18" charset="0"/>
                      </a:endParaRPr>
                    </a:p>
                  </a:txBody>
                  <a:tcPr marL="52634" marR="52634" marT="0" marB="0"/>
                </a:tc>
                <a:tc hMerge="1">
                  <a:txBody>
                    <a:bodyPr/>
                    <a:lstStyle/>
                    <a:p>
                      <a:endParaRPr lang="tr-TR"/>
                    </a:p>
                  </a:txBody>
                  <a:tcPr/>
                </a:tc>
                <a:extLst>
                  <a:ext uri="{0D108BD9-81ED-4DB2-BD59-A6C34878D82A}">
                    <a16:rowId xmlns:a16="http://schemas.microsoft.com/office/drawing/2014/main" val="10000"/>
                  </a:ext>
                </a:extLst>
              </a:tr>
              <a:tr h="221559">
                <a:tc>
                  <a:txBody>
                    <a:bodyPr/>
                    <a:lstStyle/>
                    <a:p>
                      <a:pPr algn="ctr">
                        <a:spcAft>
                          <a:spcPts val="0"/>
                        </a:spcAft>
                      </a:pPr>
                      <a:r>
                        <a:rPr lang="tr-TR" sz="800">
                          <a:effectLst/>
                        </a:rPr>
                        <a:t>MADDE</a:t>
                      </a:r>
                      <a:endParaRPr lang="tr-TR" sz="900">
                        <a:effectLst/>
                        <a:latin typeface="Times New Roman" panose="02020603050405020304" pitchFamily="18" charset="0"/>
                        <a:ea typeface="Times New Roman" panose="02020603050405020304" pitchFamily="18" charset="0"/>
                      </a:endParaRPr>
                    </a:p>
                  </a:txBody>
                  <a:tcPr marL="52634" marR="52634" marT="0" marB="0"/>
                </a:tc>
                <a:tc>
                  <a:txBody>
                    <a:bodyPr/>
                    <a:lstStyle/>
                    <a:p>
                      <a:pPr algn="ctr">
                        <a:spcAft>
                          <a:spcPts val="0"/>
                        </a:spcAft>
                      </a:pPr>
                      <a:r>
                        <a:rPr lang="tr-TR" sz="800">
                          <a:effectLst/>
                        </a:rPr>
                        <a:t>YASAL DAYANAK</a:t>
                      </a:r>
                      <a:endParaRPr lang="tr-TR" sz="90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01"/>
                  </a:ext>
                </a:extLst>
              </a:tr>
              <a:tr h="323921">
                <a:tc>
                  <a:txBody>
                    <a:bodyPr/>
                    <a:lstStyle/>
                    <a:p>
                      <a:pPr>
                        <a:spcBef>
                          <a:spcPts val="600"/>
                        </a:spcBef>
                        <a:spcAft>
                          <a:spcPts val="0"/>
                        </a:spcAft>
                      </a:pPr>
                      <a:r>
                        <a:rPr lang="tr-TR" sz="1400" dirty="0">
                          <a:effectLst/>
                        </a:rPr>
                        <a:t>1-Kültür ve tabiat varlıkları (Eski eserler) </a:t>
                      </a:r>
                      <a:endParaRPr lang="tr-TR" sz="1400"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lgn="just">
                        <a:spcBef>
                          <a:spcPts val="600"/>
                        </a:spcBef>
                        <a:spcAft>
                          <a:spcPts val="0"/>
                        </a:spcAft>
                      </a:pPr>
                      <a:r>
                        <a:rPr lang="tr-TR" sz="800" dirty="0">
                          <a:effectLst/>
                        </a:rPr>
                        <a:t>23/07/1983 tarih ve 18113 sayılı Resmi </a:t>
                      </a:r>
                      <a:r>
                        <a:rPr lang="tr-TR" sz="800" dirty="0" err="1">
                          <a:effectLst/>
                        </a:rPr>
                        <a:t>Gazete’de</a:t>
                      </a:r>
                      <a:r>
                        <a:rPr lang="tr-TR" sz="800" dirty="0">
                          <a:effectLst/>
                        </a:rPr>
                        <a:t> yayımlanmış </a:t>
                      </a:r>
                      <a:r>
                        <a:rPr lang="tr-TR" sz="800" dirty="0" smtClean="0">
                          <a:effectLst/>
                        </a:rPr>
                        <a:t>bulunan</a:t>
                      </a:r>
                      <a:r>
                        <a:rPr lang="tr-TR" sz="800" baseline="0" dirty="0" smtClean="0">
                          <a:effectLst/>
                        </a:rPr>
                        <a:t> 2863 sayılı K</a:t>
                      </a:r>
                      <a:r>
                        <a:rPr lang="tr-TR" sz="800" dirty="0" smtClean="0">
                          <a:effectLst/>
                        </a:rPr>
                        <a:t>ültür </a:t>
                      </a:r>
                      <a:r>
                        <a:rPr lang="tr-TR" sz="800" dirty="0">
                          <a:effectLst/>
                        </a:rPr>
                        <a:t>ve Tabiat Varlıklarını Koruma Kanunu’ </a:t>
                      </a:r>
                      <a:endParaRPr lang="tr-TR" sz="900" dirty="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02"/>
                  </a:ext>
                </a:extLst>
              </a:tr>
              <a:tr h="351853">
                <a:tc>
                  <a:txBody>
                    <a:bodyPr/>
                    <a:lstStyle/>
                    <a:p>
                      <a:pPr>
                        <a:spcBef>
                          <a:spcPts val="600"/>
                        </a:spcBef>
                        <a:spcAft>
                          <a:spcPts val="0"/>
                        </a:spcAft>
                      </a:pPr>
                      <a:r>
                        <a:rPr lang="tr-TR" sz="1400" b="1" i="1" dirty="0">
                          <a:effectLst/>
                        </a:rPr>
                        <a:t>2-Hint keneviri </a:t>
                      </a:r>
                      <a:endParaRPr lang="tr-TR" sz="1400" b="1" i="1"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lgn="just">
                        <a:spcBef>
                          <a:spcPts val="600"/>
                        </a:spcBef>
                        <a:spcAft>
                          <a:spcPts val="0"/>
                        </a:spcAft>
                      </a:pPr>
                      <a:r>
                        <a:rPr lang="tr-TR" sz="800" dirty="0">
                          <a:effectLst/>
                        </a:rPr>
                        <a:t>24/06/1933 tarih ve 2435 sayılı Resmi </a:t>
                      </a:r>
                      <a:r>
                        <a:rPr lang="tr-TR" sz="800" dirty="0" err="1">
                          <a:effectLst/>
                        </a:rPr>
                        <a:t>Gazete’de</a:t>
                      </a:r>
                      <a:r>
                        <a:rPr lang="tr-TR" sz="800" dirty="0">
                          <a:effectLst/>
                        </a:rPr>
                        <a:t> yayımlanmış </a:t>
                      </a:r>
                      <a:r>
                        <a:rPr lang="tr-TR" sz="800" dirty="0" smtClean="0">
                          <a:effectLst/>
                        </a:rPr>
                        <a:t>bulunan</a:t>
                      </a:r>
                      <a:r>
                        <a:rPr lang="tr-TR" sz="800" baseline="0" dirty="0" smtClean="0">
                          <a:effectLst/>
                        </a:rPr>
                        <a:t> 2313 sayılı U</a:t>
                      </a:r>
                      <a:r>
                        <a:rPr lang="tr-TR" sz="800" dirty="0" smtClean="0">
                          <a:effectLst/>
                        </a:rPr>
                        <a:t>yuşturucu </a:t>
                      </a:r>
                      <a:r>
                        <a:rPr lang="tr-TR" sz="800" dirty="0">
                          <a:effectLst/>
                        </a:rPr>
                        <a:t>Maddelerin Murakabesi Hakkında Kanun’</a:t>
                      </a:r>
                      <a:endParaRPr lang="tr-TR" sz="900" dirty="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03"/>
                  </a:ext>
                </a:extLst>
              </a:tr>
              <a:tr h="418015">
                <a:tc>
                  <a:txBody>
                    <a:bodyPr/>
                    <a:lstStyle/>
                    <a:p>
                      <a:pPr>
                        <a:spcBef>
                          <a:spcPts val="600"/>
                        </a:spcBef>
                        <a:spcAft>
                          <a:spcPts val="0"/>
                        </a:spcAft>
                      </a:pPr>
                      <a:r>
                        <a:rPr lang="tr-TR" sz="1400" dirty="0">
                          <a:effectLst/>
                        </a:rPr>
                        <a:t>3-Tütün tohumu ve fidesi</a:t>
                      </a:r>
                      <a:endParaRPr lang="tr-TR" sz="1400"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lgn="just">
                        <a:spcBef>
                          <a:spcPts val="600"/>
                        </a:spcBef>
                        <a:spcAft>
                          <a:spcPts val="0"/>
                        </a:spcAft>
                      </a:pPr>
                      <a:r>
                        <a:rPr lang="tr-TR" sz="800" dirty="0">
                          <a:effectLst/>
                        </a:rPr>
                        <a:t>04/12/2002 tarih ve 24956 sayılı Resmi </a:t>
                      </a:r>
                      <a:r>
                        <a:rPr lang="tr-TR" sz="800" dirty="0" err="1">
                          <a:effectLst/>
                        </a:rPr>
                        <a:t>Gazete’de</a:t>
                      </a:r>
                      <a:r>
                        <a:rPr lang="tr-TR" sz="800" dirty="0">
                          <a:effectLst/>
                        </a:rPr>
                        <a:t> yayımlanmış bulunan ‘Tütün Üretimi, Üretici Tütünlerinin Pazarlanması, İç ve Dış Ticareti, Denetimi ve Tütün Eksperliği ile İlgili Usul ve Esaslar </a:t>
                      </a:r>
                      <a:r>
                        <a:rPr lang="tr-TR" sz="800" dirty="0" smtClean="0">
                          <a:effectLst/>
                        </a:rPr>
                        <a:t>Hakkında</a:t>
                      </a:r>
                      <a:r>
                        <a:rPr lang="tr-TR" sz="800" baseline="0" dirty="0" smtClean="0">
                          <a:effectLst/>
                        </a:rPr>
                        <a:t> yönetmelik</a:t>
                      </a:r>
                      <a:endParaRPr lang="tr-TR" sz="900" dirty="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04"/>
                  </a:ext>
                </a:extLst>
              </a:tr>
              <a:tr h="385861">
                <a:tc>
                  <a:txBody>
                    <a:bodyPr/>
                    <a:lstStyle/>
                    <a:p>
                      <a:pPr>
                        <a:spcBef>
                          <a:spcPts val="600"/>
                        </a:spcBef>
                        <a:spcAft>
                          <a:spcPts val="0"/>
                        </a:spcAft>
                      </a:pPr>
                      <a:r>
                        <a:rPr lang="tr-TR" sz="1400" b="1" i="1" dirty="0">
                          <a:effectLst/>
                        </a:rPr>
                        <a:t>4-İhracı ön izne bağlı mallar listesinde yer alan türler hariç bütün av ve yaban hayvanları (canlı ve cansız olarak ve tanınabilir en küçük parçaları ile bunlardan mamul konfeksiyon) </a:t>
                      </a:r>
                      <a:endParaRPr lang="tr-TR" sz="1400" b="1" i="1"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lgn="just">
                        <a:spcBef>
                          <a:spcPts val="600"/>
                        </a:spcBef>
                        <a:spcAft>
                          <a:spcPts val="0"/>
                        </a:spcAft>
                      </a:pPr>
                      <a:r>
                        <a:rPr lang="tr-TR" sz="800">
                          <a:effectLst/>
                        </a:rPr>
                        <a:t>13/4/1990 tarih ve 20491 sayılı Resmi Gazete’de yayımlanmış bulunan 08/03/1990 tarih ve 90/234 sayılı Bakanlar Kurulu Kararı </a:t>
                      </a:r>
                      <a:endParaRPr lang="tr-TR" sz="90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05"/>
                  </a:ext>
                </a:extLst>
              </a:tr>
              <a:tr h="342987">
                <a:tc>
                  <a:txBody>
                    <a:bodyPr/>
                    <a:lstStyle/>
                    <a:p>
                      <a:pPr>
                        <a:spcBef>
                          <a:spcPts val="600"/>
                        </a:spcBef>
                        <a:spcAft>
                          <a:spcPts val="0"/>
                        </a:spcAft>
                      </a:pPr>
                      <a:r>
                        <a:rPr lang="tr-TR" sz="1400" dirty="0">
                          <a:effectLst/>
                        </a:rPr>
                        <a:t>5-Ceviz, dut, kiraz, armut, erik, porsuk, </a:t>
                      </a:r>
                      <a:r>
                        <a:rPr lang="tr-TR" sz="1400" dirty="0" err="1">
                          <a:effectLst/>
                        </a:rPr>
                        <a:t>dışbudak</a:t>
                      </a:r>
                      <a:r>
                        <a:rPr lang="tr-TR" sz="1400" dirty="0">
                          <a:effectLst/>
                        </a:rPr>
                        <a:t>, karaağaç ve ıhlamur adlı ağaç türlerinin kütük, tomruk, kereste, kalas ve taslak olarak ihracı </a:t>
                      </a:r>
                      <a:endParaRPr lang="tr-TR" sz="1400"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lgn="just">
                        <a:spcBef>
                          <a:spcPts val="600"/>
                        </a:spcBef>
                        <a:spcAft>
                          <a:spcPts val="0"/>
                        </a:spcAft>
                      </a:pPr>
                      <a:r>
                        <a:rPr lang="tr-TR" sz="800" dirty="0">
                          <a:effectLst/>
                        </a:rPr>
                        <a:t>11/05/1974 tarih ve 14883 sayılı Resmi </a:t>
                      </a:r>
                      <a:r>
                        <a:rPr lang="tr-TR" sz="800" dirty="0" err="1">
                          <a:effectLst/>
                        </a:rPr>
                        <a:t>Gazete’de</a:t>
                      </a:r>
                      <a:r>
                        <a:rPr lang="tr-TR" sz="800" dirty="0">
                          <a:effectLst/>
                        </a:rPr>
                        <a:t> yayımlanmış bulunan 24/4/1974 tarih </a:t>
                      </a:r>
                      <a:r>
                        <a:rPr lang="tr-TR" sz="800" dirty="0" smtClean="0">
                          <a:effectLst/>
                        </a:rPr>
                        <a:t>ve</a:t>
                      </a:r>
                      <a:r>
                        <a:rPr lang="tr-TR" sz="800" baseline="0" dirty="0" smtClean="0">
                          <a:effectLst/>
                        </a:rPr>
                        <a:t> 7/7186 sayılı ba</a:t>
                      </a:r>
                      <a:r>
                        <a:rPr lang="tr-TR" sz="800" dirty="0" smtClean="0">
                          <a:effectLst/>
                        </a:rPr>
                        <a:t>kanlar </a:t>
                      </a:r>
                      <a:r>
                        <a:rPr lang="tr-TR" sz="800" dirty="0">
                          <a:effectLst/>
                        </a:rPr>
                        <a:t>Kurulu Kararı </a:t>
                      </a:r>
                      <a:endParaRPr lang="tr-TR" sz="900" dirty="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06"/>
                  </a:ext>
                </a:extLst>
              </a:tr>
              <a:tr h="283965">
                <a:tc>
                  <a:txBody>
                    <a:bodyPr/>
                    <a:lstStyle/>
                    <a:p>
                      <a:pPr>
                        <a:spcBef>
                          <a:spcPts val="600"/>
                        </a:spcBef>
                        <a:spcAft>
                          <a:spcPts val="0"/>
                        </a:spcAft>
                      </a:pPr>
                      <a:r>
                        <a:rPr lang="tr-TR" sz="1400" dirty="0">
                          <a:effectLst/>
                        </a:rPr>
                        <a:t>6-Doğadan toplanan doğal </a:t>
                      </a:r>
                      <a:r>
                        <a:rPr lang="tr-TR" sz="1400" dirty="0" smtClean="0">
                          <a:effectLst/>
                        </a:rPr>
                        <a:t>çiçek</a:t>
                      </a:r>
                      <a:r>
                        <a:rPr lang="tr-TR" sz="1400" baseline="0" dirty="0" smtClean="0">
                          <a:effectLst/>
                        </a:rPr>
                        <a:t> soğanları</a:t>
                      </a:r>
                      <a:endParaRPr lang="tr-TR" sz="1400"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lgn="just">
                        <a:spcBef>
                          <a:spcPts val="600"/>
                        </a:spcBef>
                        <a:spcAft>
                          <a:spcPts val="0"/>
                        </a:spcAft>
                      </a:pPr>
                      <a:r>
                        <a:rPr lang="tr-TR" sz="800" dirty="0">
                          <a:effectLst/>
                        </a:rPr>
                        <a:t>06/01/1996 tarih ve 22515 sayılı Resmi </a:t>
                      </a:r>
                      <a:r>
                        <a:rPr lang="tr-TR" sz="800" dirty="0" err="1">
                          <a:effectLst/>
                        </a:rPr>
                        <a:t>Gazete’de</a:t>
                      </a:r>
                      <a:r>
                        <a:rPr lang="tr-TR" sz="800" dirty="0">
                          <a:effectLst/>
                        </a:rPr>
                        <a:t> yayımlanmış </a:t>
                      </a:r>
                      <a:r>
                        <a:rPr lang="tr-TR" sz="800" dirty="0" smtClean="0">
                          <a:effectLst/>
                        </a:rPr>
                        <a:t>bulunan</a:t>
                      </a:r>
                      <a:r>
                        <a:rPr lang="tr-TR" sz="800" baseline="0" dirty="0" smtClean="0">
                          <a:effectLst/>
                        </a:rPr>
                        <a:t> 95/7623 sayılı İh</a:t>
                      </a:r>
                      <a:r>
                        <a:rPr lang="tr-TR" sz="800" dirty="0" smtClean="0">
                          <a:effectLst/>
                        </a:rPr>
                        <a:t>racat </a:t>
                      </a:r>
                      <a:r>
                        <a:rPr lang="tr-TR" sz="800" dirty="0">
                          <a:effectLst/>
                        </a:rPr>
                        <a:t>Rejimi Kararı </a:t>
                      </a:r>
                      <a:endParaRPr lang="tr-TR" sz="900" dirty="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07"/>
                  </a:ext>
                </a:extLst>
              </a:tr>
              <a:tr h="298162">
                <a:tc>
                  <a:txBody>
                    <a:bodyPr/>
                    <a:lstStyle/>
                    <a:p>
                      <a:pPr>
                        <a:spcBef>
                          <a:spcPts val="600"/>
                        </a:spcBef>
                        <a:spcAft>
                          <a:spcPts val="0"/>
                        </a:spcAft>
                      </a:pPr>
                      <a:r>
                        <a:rPr lang="tr-TR" sz="1400" b="1" i="1" dirty="0">
                          <a:effectLst/>
                        </a:rPr>
                        <a:t>7- Odun (10.11.2010 tarih ve 27755 sayılı R.G. İhracat 2010/16 ile değişik</a:t>
                      </a:r>
                      <a:r>
                        <a:rPr lang="tr-TR" sz="1400" dirty="0">
                          <a:effectLst/>
                        </a:rPr>
                        <a:t>)</a:t>
                      </a:r>
                      <a:endParaRPr lang="tr-TR" sz="1400"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lgn="just">
                        <a:spcBef>
                          <a:spcPts val="600"/>
                        </a:spcBef>
                        <a:spcAft>
                          <a:spcPts val="0"/>
                        </a:spcAft>
                      </a:pPr>
                      <a:r>
                        <a:rPr lang="tr-TR" sz="800">
                          <a:effectLst/>
                        </a:rPr>
                        <a:t>06/01/1996 tarih ve 22515 sayılı Resmi Gazete’de yayımlanmış bulunan 95/7623 sayılı İhracat Rejimi Kararı </a:t>
                      </a:r>
                      <a:endParaRPr lang="tr-TR" sz="90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08"/>
                  </a:ext>
                </a:extLst>
              </a:tr>
              <a:tr h="326558">
                <a:tc>
                  <a:txBody>
                    <a:bodyPr/>
                    <a:lstStyle/>
                    <a:p>
                      <a:pPr>
                        <a:spcBef>
                          <a:spcPts val="600"/>
                        </a:spcBef>
                        <a:spcAft>
                          <a:spcPts val="0"/>
                        </a:spcAft>
                      </a:pPr>
                      <a:r>
                        <a:rPr lang="tr-TR" sz="1400" dirty="0">
                          <a:effectLst/>
                        </a:rPr>
                        <a:t>8-Sığla (</a:t>
                      </a:r>
                      <a:r>
                        <a:rPr lang="tr-TR" sz="1400" dirty="0" err="1">
                          <a:effectLst/>
                        </a:rPr>
                        <a:t>liquidambar</a:t>
                      </a:r>
                      <a:r>
                        <a:rPr lang="tr-TR" sz="1400" dirty="0">
                          <a:effectLst/>
                        </a:rPr>
                        <a:t> </a:t>
                      </a:r>
                      <a:r>
                        <a:rPr lang="tr-TR" sz="1400" dirty="0" err="1">
                          <a:effectLst/>
                        </a:rPr>
                        <a:t>orientalis</a:t>
                      </a:r>
                      <a:r>
                        <a:rPr lang="tr-TR" sz="1400" dirty="0">
                          <a:effectLst/>
                        </a:rPr>
                        <a:t>) </a:t>
                      </a:r>
                      <a:endParaRPr lang="tr-TR" sz="1400"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lgn="just">
                        <a:spcBef>
                          <a:spcPts val="600"/>
                        </a:spcBef>
                        <a:spcAft>
                          <a:spcPts val="0"/>
                        </a:spcAft>
                      </a:pPr>
                      <a:r>
                        <a:rPr lang="tr-TR" sz="800">
                          <a:effectLst/>
                        </a:rPr>
                        <a:t>06/01/1996 tarih ve 22515 sayılı Resmi Gazete’de yayımlanmış bulunan 95/7623 sayılı İhracat Rejimi Kararı</a:t>
                      </a:r>
                      <a:endParaRPr lang="tr-TR" sz="90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09"/>
                  </a:ext>
                </a:extLst>
              </a:tr>
              <a:tr h="383351">
                <a:tc>
                  <a:txBody>
                    <a:bodyPr/>
                    <a:lstStyle/>
                    <a:p>
                      <a:pPr>
                        <a:spcBef>
                          <a:spcPts val="600"/>
                        </a:spcBef>
                        <a:spcAft>
                          <a:spcPts val="0"/>
                        </a:spcAft>
                      </a:pPr>
                      <a:r>
                        <a:rPr lang="tr-TR" sz="1400" b="1" i="1" dirty="0">
                          <a:effectLst/>
                        </a:rPr>
                        <a:t>9-Yalankoz (</a:t>
                      </a:r>
                      <a:r>
                        <a:rPr lang="tr-TR" sz="1400" b="1" i="1" dirty="0" err="1">
                          <a:effectLst/>
                        </a:rPr>
                        <a:t>pterocarya</a:t>
                      </a:r>
                      <a:r>
                        <a:rPr lang="tr-TR" sz="1400" b="1" i="1" dirty="0">
                          <a:effectLst/>
                        </a:rPr>
                        <a:t> </a:t>
                      </a:r>
                      <a:r>
                        <a:rPr lang="tr-TR" sz="1400" b="1" i="1" dirty="0" err="1">
                          <a:effectLst/>
                        </a:rPr>
                        <a:t>carpinifolia</a:t>
                      </a:r>
                      <a:r>
                        <a:rPr lang="tr-TR" sz="1400" b="1" i="1" dirty="0">
                          <a:effectLst/>
                        </a:rPr>
                        <a:t>) </a:t>
                      </a:r>
                      <a:endParaRPr lang="tr-TR" sz="1400" b="1" i="1"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lgn="just">
                        <a:spcBef>
                          <a:spcPts val="600"/>
                        </a:spcBef>
                        <a:spcAft>
                          <a:spcPts val="0"/>
                        </a:spcAft>
                      </a:pPr>
                      <a:r>
                        <a:rPr lang="tr-TR" sz="800">
                          <a:effectLst/>
                        </a:rPr>
                        <a:t>06/01/1996 tarih ve 22515 sayılı Resmi Gazete’de yayımlanmış bulunan 95/7623 sayılı İhracat Rejimi Kararı </a:t>
                      </a:r>
                      <a:endParaRPr lang="tr-TR" sz="90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10"/>
                  </a:ext>
                </a:extLst>
              </a:tr>
              <a:tr h="334827">
                <a:tc>
                  <a:txBody>
                    <a:bodyPr/>
                    <a:lstStyle/>
                    <a:p>
                      <a:pPr>
                        <a:spcBef>
                          <a:spcPts val="600"/>
                        </a:spcBef>
                        <a:spcAft>
                          <a:spcPts val="0"/>
                        </a:spcAft>
                      </a:pPr>
                      <a:r>
                        <a:rPr lang="tr-TR" sz="1400" dirty="0">
                          <a:effectLst/>
                        </a:rPr>
                        <a:t>10-Datça hurması (Phoenix </a:t>
                      </a:r>
                      <a:r>
                        <a:rPr lang="tr-TR" sz="1400" dirty="0" err="1">
                          <a:effectLst/>
                        </a:rPr>
                        <a:t>the</a:t>
                      </a:r>
                      <a:r>
                        <a:rPr lang="tr-TR" sz="1400" dirty="0">
                          <a:effectLst/>
                        </a:rPr>
                        <a:t> </a:t>
                      </a:r>
                      <a:r>
                        <a:rPr lang="tr-TR" sz="1400" dirty="0" err="1">
                          <a:effectLst/>
                        </a:rPr>
                        <a:t>ophrasti</a:t>
                      </a:r>
                      <a:r>
                        <a:rPr lang="tr-TR" sz="1400" dirty="0">
                          <a:effectLst/>
                        </a:rPr>
                        <a:t> </a:t>
                      </a:r>
                      <a:r>
                        <a:rPr lang="tr-TR" sz="1400" dirty="0" err="1">
                          <a:effectLst/>
                        </a:rPr>
                        <a:t>crenter</a:t>
                      </a:r>
                      <a:r>
                        <a:rPr lang="tr-TR" sz="1400" dirty="0">
                          <a:effectLst/>
                        </a:rPr>
                        <a:t>) </a:t>
                      </a:r>
                      <a:endParaRPr lang="tr-TR" sz="1400"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lgn="just">
                        <a:spcBef>
                          <a:spcPts val="600"/>
                        </a:spcBef>
                        <a:spcAft>
                          <a:spcPts val="0"/>
                        </a:spcAft>
                      </a:pPr>
                      <a:r>
                        <a:rPr lang="tr-TR" sz="800">
                          <a:effectLst/>
                        </a:rPr>
                        <a:t>06/01/1996 tarih ve 22515 sayılı Resmi Gazete’de yayımlanmış bulunan 95/7623 sayılı İhracat Rejimi Kararı</a:t>
                      </a:r>
                      <a:endParaRPr lang="tr-TR" sz="90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11"/>
                  </a:ext>
                </a:extLst>
              </a:tr>
              <a:tr h="768675">
                <a:tc>
                  <a:txBody>
                    <a:bodyPr/>
                    <a:lstStyle/>
                    <a:p>
                      <a:pPr>
                        <a:spcAft>
                          <a:spcPts val="0"/>
                        </a:spcAft>
                      </a:pPr>
                      <a:r>
                        <a:rPr lang="tr-TR" sz="1400" b="1" i="1" dirty="0">
                          <a:effectLst/>
                        </a:rPr>
                        <a:t>11-Zeytin (tescili yapılmış ve Milli Çeşit Listesi'nde yayımlanmış olan çeşitlerinin yurt içinde sertifikalandırılmış olanları hariç), incir (tescili yapılmış ve Milli Çeşit Listesi'nde yayımlanmış olan çeşitlerinin yurt içinde sertifikalandırılmış olanları hariç), fındık, </a:t>
                      </a:r>
                      <a:r>
                        <a:rPr lang="tr-TR" sz="1400" b="1" i="1" dirty="0" err="1">
                          <a:effectLst/>
                        </a:rPr>
                        <a:t>antep</a:t>
                      </a:r>
                      <a:r>
                        <a:rPr lang="tr-TR" sz="1400" b="1" i="1" dirty="0">
                          <a:effectLst/>
                        </a:rPr>
                        <a:t> fıstığı, asma (sultani çekirdeksiz) fidanları (17.05.2011 tarihli ve 27937 sayılı R.G. İhracat 2011/8 Tebliğ ile değişik)</a:t>
                      </a:r>
                      <a:endParaRPr lang="tr-TR" sz="1400" b="1" i="1"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spcAft>
                          <a:spcPts val="0"/>
                        </a:spcAft>
                      </a:pPr>
                      <a:r>
                        <a:rPr lang="tr-TR" sz="800">
                          <a:effectLst/>
                        </a:rPr>
                        <a:t>06/01/1996 tarihli ve 22515 sayılı Resmî Gazete'de yayımlanmış bulunan 95/7623 sayılı İhracat Rejimi Kararı</a:t>
                      </a:r>
                      <a:endParaRPr lang="tr-TR" sz="900">
                        <a:effectLst/>
                      </a:endParaRPr>
                    </a:p>
                    <a:p>
                      <a:pPr>
                        <a:spcAft>
                          <a:spcPts val="0"/>
                        </a:spcAft>
                      </a:pPr>
                      <a:r>
                        <a:rPr lang="tr-TR" sz="800">
                          <a:effectLst/>
                        </a:rPr>
                        <a:t> </a:t>
                      </a:r>
                      <a:endParaRPr lang="tr-TR" sz="90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12"/>
                  </a:ext>
                </a:extLst>
              </a:tr>
              <a:tr h="375142">
                <a:tc>
                  <a:txBody>
                    <a:bodyPr/>
                    <a:lstStyle/>
                    <a:p>
                      <a:pPr>
                        <a:spcBef>
                          <a:spcPts val="600"/>
                        </a:spcBef>
                        <a:spcAft>
                          <a:spcPts val="0"/>
                        </a:spcAft>
                      </a:pPr>
                      <a:r>
                        <a:rPr lang="tr-TR" sz="1400" dirty="0">
                          <a:effectLst/>
                        </a:rPr>
                        <a:t>12- Salep (toz, tablet ve her türlü formda) (19.09.2009 / 27354 sayılı R.G. Düzeltme ile </a:t>
                      </a:r>
                      <a:r>
                        <a:rPr lang="tr-TR" sz="1400" dirty="0" smtClean="0">
                          <a:effectLst/>
                        </a:rPr>
                        <a:t>eklenmiştir)2008/49</a:t>
                      </a:r>
                      <a:endParaRPr lang="tr-TR" sz="1400" dirty="0">
                        <a:effectLst/>
                        <a:latin typeface="Times New Roman" panose="02020603050405020304" pitchFamily="18" charset="0"/>
                        <a:ea typeface="Times New Roman" panose="02020603050405020304" pitchFamily="18" charset="0"/>
                      </a:endParaRPr>
                    </a:p>
                  </a:txBody>
                  <a:tcPr marL="52634" marR="52634" marT="0" marB="0"/>
                </a:tc>
                <a:tc>
                  <a:txBody>
                    <a:bodyPr/>
                    <a:lstStyle/>
                    <a:p>
                      <a:pPr algn="just">
                        <a:spcBef>
                          <a:spcPts val="600"/>
                        </a:spcBef>
                        <a:spcAft>
                          <a:spcPts val="0"/>
                        </a:spcAft>
                      </a:pPr>
                      <a:r>
                        <a:rPr lang="tr-TR" sz="800" dirty="0">
                          <a:effectLst/>
                        </a:rPr>
                        <a:t>06/01/1996 tarih ve 22515 sayılı Resmî </a:t>
                      </a:r>
                      <a:r>
                        <a:rPr lang="tr-TR" sz="800" dirty="0" err="1">
                          <a:effectLst/>
                        </a:rPr>
                        <a:t>Gazete’de</a:t>
                      </a:r>
                      <a:r>
                        <a:rPr lang="tr-TR" sz="800" dirty="0">
                          <a:effectLst/>
                        </a:rPr>
                        <a:t> yayımlanmış bulunan İhracat Rejimi Kararı</a:t>
                      </a:r>
                      <a:endParaRPr lang="tr-TR" sz="900" dirty="0">
                        <a:effectLst/>
                        <a:latin typeface="Times New Roman" panose="02020603050405020304" pitchFamily="18" charset="0"/>
                        <a:ea typeface="Times New Roman" panose="02020603050405020304" pitchFamily="18" charset="0"/>
                      </a:endParaRPr>
                    </a:p>
                  </a:txBody>
                  <a:tcPr marL="52634" marR="52634" marT="0" marB="0"/>
                </a:tc>
                <a:extLst>
                  <a:ext uri="{0D108BD9-81ED-4DB2-BD59-A6C34878D82A}">
                    <a16:rowId xmlns:a16="http://schemas.microsoft.com/office/drawing/2014/main" val="10013"/>
                  </a:ext>
                </a:extLst>
              </a:tr>
            </a:tbl>
          </a:graphicData>
        </a:graphic>
      </p:graphicFrame>
      <p:sp>
        <p:nvSpPr>
          <p:cNvPr id="10" name="Rectangle 1"/>
          <p:cNvSpPr>
            <a:spLocks noChangeArrowheads="1"/>
          </p:cNvSpPr>
          <p:nvPr/>
        </p:nvSpPr>
        <p:spPr bwMode="auto">
          <a:xfrm>
            <a:off x="3841750" y="3921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11" name="Rectangle 2"/>
          <p:cNvSpPr>
            <a:spLocks noChangeArrowheads="1"/>
          </p:cNvSpPr>
          <p:nvPr/>
        </p:nvSpPr>
        <p:spPr bwMode="auto">
          <a:xfrm>
            <a:off x="3841750" y="392113"/>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4100399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322218"/>
            <a:ext cx="10972800" cy="670560"/>
          </a:xfrm>
        </p:spPr>
        <p:txBody>
          <a:bodyPr>
            <a:normAutofit/>
          </a:bodyPr>
          <a:lstStyle/>
          <a:p>
            <a:r>
              <a:rPr lang="tr-TR" dirty="0" smtClean="0">
                <a:solidFill>
                  <a:srgbClr val="FF0000"/>
                </a:solidFill>
              </a:rPr>
              <a:t>İHRACI ÖN İZNE BAĞLI MALLAR-1</a:t>
            </a:r>
            <a:endParaRPr lang="tr-TR" dirty="0">
              <a:solidFill>
                <a:srgbClr val="FF0000"/>
              </a:solidFill>
            </a:endParaRPr>
          </a:p>
        </p:txBody>
      </p:sp>
      <p:graphicFrame>
        <p:nvGraphicFramePr>
          <p:cNvPr id="4" name="İçerik Yer Tutucusu 3"/>
          <p:cNvGraphicFramePr>
            <a:graphicFrameLocks noGrp="1"/>
          </p:cNvGraphicFramePr>
          <p:nvPr>
            <p:ph idx="1"/>
            <p:extLst/>
          </p:nvPr>
        </p:nvGraphicFramePr>
        <p:xfrm>
          <a:off x="609600" y="1123407"/>
          <a:ext cx="10972801" cy="5495776"/>
        </p:xfrm>
        <a:graphic>
          <a:graphicData uri="http://schemas.openxmlformats.org/drawingml/2006/table">
            <a:tbl>
              <a:tblPr>
                <a:tableStyleId>{5C22544A-7EE6-4342-B048-85BDC9FD1C3A}</a:tableStyleId>
              </a:tblPr>
              <a:tblGrid>
                <a:gridCol w="4058751">
                  <a:extLst>
                    <a:ext uri="{9D8B030D-6E8A-4147-A177-3AD203B41FA5}">
                      <a16:colId xmlns:a16="http://schemas.microsoft.com/office/drawing/2014/main" val="20000"/>
                    </a:ext>
                  </a:extLst>
                </a:gridCol>
                <a:gridCol w="2162233">
                  <a:extLst>
                    <a:ext uri="{9D8B030D-6E8A-4147-A177-3AD203B41FA5}">
                      <a16:colId xmlns:a16="http://schemas.microsoft.com/office/drawing/2014/main" val="20001"/>
                    </a:ext>
                  </a:extLst>
                </a:gridCol>
                <a:gridCol w="4751817">
                  <a:extLst>
                    <a:ext uri="{9D8B030D-6E8A-4147-A177-3AD203B41FA5}">
                      <a16:colId xmlns:a16="http://schemas.microsoft.com/office/drawing/2014/main" val="20002"/>
                    </a:ext>
                  </a:extLst>
                </a:gridCol>
              </a:tblGrid>
              <a:tr h="1229466">
                <a:tc>
                  <a:txBody>
                    <a:bodyPr/>
                    <a:lstStyle/>
                    <a:p>
                      <a:pPr>
                        <a:spcBef>
                          <a:spcPts val="600"/>
                        </a:spcBef>
                        <a:spcAft>
                          <a:spcPts val="0"/>
                        </a:spcAft>
                      </a:pPr>
                      <a:r>
                        <a:rPr lang="tr-TR" sz="1100" dirty="0">
                          <a:effectLst/>
                        </a:rPr>
                        <a:t>1-Kontrole Tabi Tutulacak Harp </a:t>
                      </a:r>
                      <a:r>
                        <a:rPr lang="tr-TR" sz="1100" dirty="0" smtClean="0">
                          <a:effectLst/>
                        </a:rPr>
                        <a:t>araç </a:t>
                      </a:r>
                      <a:r>
                        <a:rPr lang="tr-TR" sz="1100" dirty="0">
                          <a:effectLst/>
                        </a:rPr>
                        <a:t>ve Gereçleri ile Silah, Mühimmat ve Bunlara Ait Yedek Parçalar, Askeri Patlayıcı Maddeler, Bunlara Ait Teknolojiler</a:t>
                      </a:r>
                    </a:p>
                    <a:p>
                      <a:pPr>
                        <a:spcBef>
                          <a:spcPts val="600"/>
                        </a:spcBef>
                        <a:spcAft>
                          <a:spcPts val="0"/>
                        </a:spcAft>
                      </a:pPr>
                      <a:r>
                        <a:rPr lang="tr-TR" sz="1100" dirty="0">
                          <a:effectLst/>
                          <a:highlight>
                            <a:srgbClr val="FFFF00"/>
                          </a:highlight>
                        </a:rPr>
                        <a:t>Tasarruflu Yazılar    </a:t>
                      </a:r>
                      <a:r>
                        <a:rPr lang="tr-TR" sz="1100" u="sng" dirty="0">
                          <a:effectLst/>
                          <a:highlight>
                            <a:srgbClr val="FFFF00"/>
                          </a:highlight>
                          <a:hlinkClick r:id="rId2" action="ppaction://hlinkfile"/>
                        </a:rPr>
                        <a:t>1</a:t>
                      </a:r>
                      <a:endParaRPr lang="tr-TR" sz="1100" dirty="0">
                        <a:effectLst/>
                      </a:endParaRPr>
                    </a:p>
                    <a:p>
                      <a:pPr>
                        <a:spcBef>
                          <a:spcPts val="600"/>
                        </a:spcBef>
                        <a:spcAft>
                          <a:spcPts val="0"/>
                        </a:spcAft>
                      </a:pPr>
                      <a:r>
                        <a:rPr lang="tr-TR" sz="1100" dirty="0">
                          <a:effectLst/>
                          <a:highlight>
                            <a:srgbClr val="00FFFF"/>
                          </a:highlight>
                        </a:rPr>
                        <a:t>Genelgeler         </a:t>
                      </a:r>
                      <a:r>
                        <a:rPr lang="tr-TR" sz="1100" u="sng" dirty="0">
                          <a:effectLst/>
                          <a:highlight>
                            <a:srgbClr val="00FFFF"/>
                          </a:highlight>
                          <a:hlinkClick r:id="rId3"/>
                        </a:rPr>
                        <a:t>1</a:t>
                      </a:r>
                      <a:endParaRPr lang="tr-TR" sz="1100" dirty="0">
                        <a:effectLst/>
                        <a:latin typeface="Times New Roman" panose="02020603050405020304" pitchFamily="18" charset="0"/>
                        <a:ea typeface="Times New Roman" panose="02020603050405020304" pitchFamily="18" charset="0"/>
                      </a:endParaRPr>
                    </a:p>
                  </a:txBody>
                  <a:tcPr marL="48892" marR="48892" marT="0" marB="0"/>
                </a:tc>
                <a:tc>
                  <a:txBody>
                    <a:bodyPr/>
                    <a:lstStyle/>
                    <a:p>
                      <a:pPr>
                        <a:spcBef>
                          <a:spcPts val="600"/>
                        </a:spcBef>
                        <a:spcAft>
                          <a:spcPts val="0"/>
                        </a:spcAft>
                      </a:pPr>
                      <a:r>
                        <a:rPr lang="tr-TR" sz="1100">
                          <a:effectLst/>
                        </a:rPr>
                        <a:t>Milli Savunma Bakanlığı </a:t>
                      </a:r>
                      <a:endParaRPr lang="tr-TR" sz="1100">
                        <a:effectLst/>
                        <a:latin typeface="Times New Roman" panose="02020603050405020304" pitchFamily="18" charset="0"/>
                        <a:ea typeface="Times New Roman" panose="02020603050405020304" pitchFamily="18" charset="0"/>
                      </a:endParaRPr>
                    </a:p>
                  </a:txBody>
                  <a:tcPr marL="48892" marR="48892" marT="0" marB="0"/>
                </a:tc>
                <a:tc>
                  <a:txBody>
                    <a:bodyPr/>
                    <a:lstStyle/>
                    <a:p>
                      <a:pPr algn="just">
                        <a:spcBef>
                          <a:spcPts val="600"/>
                        </a:spcBef>
                        <a:spcAft>
                          <a:spcPts val="0"/>
                        </a:spcAft>
                      </a:pPr>
                      <a:r>
                        <a:rPr lang="tr-TR" sz="1100">
                          <a:effectLst/>
                        </a:rPr>
                        <a:t>03/07/2004 tarih ve 25511 sayılı Resmi Gazete’de yayımlanmış bulunan </a:t>
                      </a:r>
                      <a:r>
                        <a:rPr lang="tr-TR" sz="1100" u="sng">
                          <a:effectLst/>
                          <a:hlinkClick r:id="rId4" action="ppaction://hlinkfile"/>
                        </a:rPr>
                        <a:t>5201 sayılı</a:t>
                      </a:r>
                      <a:r>
                        <a:rPr lang="tr-TR" sz="1100">
                          <a:effectLst/>
                        </a:rPr>
                        <a:t> ‘Harp Araç ve Gereçleri ile Silah, Mühimmat ve Patlayıcı Madde Üreten Sanayi Kuruluşlarının Denetimi Hakkında Kanun’un 4üncü maddesi gereği her yıl revize edilerek Resmi Gazete’de yayımlanan ‘Kontrole Tabi Tutulacak Harp Araç ve Gereçleri ile Silah, Mühimmat ve Bunlara Ait Yedek Parçalar, Askeri Patlayıcı Maddeler, Bunlara Ait Teknolojilere İlişkin Liste‘</a:t>
                      </a:r>
                      <a:endParaRPr lang="tr-TR" sz="1100">
                        <a:effectLst/>
                        <a:latin typeface="Times New Roman" panose="02020603050405020304" pitchFamily="18" charset="0"/>
                        <a:ea typeface="Times New Roman" panose="02020603050405020304" pitchFamily="18" charset="0"/>
                      </a:endParaRPr>
                    </a:p>
                  </a:txBody>
                  <a:tcPr marL="48892" marR="48892" marT="0" marB="0"/>
                </a:tc>
                <a:extLst>
                  <a:ext uri="{0D108BD9-81ED-4DB2-BD59-A6C34878D82A}">
                    <a16:rowId xmlns:a16="http://schemas.microsoft.com/office/drawing/2014/main" val="10000"/>
                  </a:ext>
                </a:extLst>
              </a:tr>
              <a:tr h="368840">
                <a:tc>
                  <a:txBody>
                    <a:bodyPr/>
                    <a:lstStyle/>
                    <a:p>
                      <a:pPr>
                        <a:spcBef>
                          <a:spcPts val="600"/>
                        </a:spcBef>
                        <a:spcAft>
                          <a:spcPts val="0"/>
                        </a:spcAft>
                      </a:pPr>
                      <a:r>
                        <a:rPr lang="tr-TR" sz="1100" dirty="0">
                          <a:effectLst/>
                        </a:rPr>
                        <a:t>2-Afyon ve haşhaş kellesi </a:t>
                      </a:r>
                      <a:endParaRPr lang="tr-TR" sz="1100" dirty="0">
                        <a:effectLst/>
                        <a:latin typeface="Times New Roman" panose="02020603050405020304" pitchFamily="18" charset="0"/>
                        <a:ea typeface="Times New Roman" panose="02020603050405020304" pitchFamily="18" charset="0"/>
                      </a:endParaRPr>
                    </a:p>
                  </a:txBody>
                  <a:tcPr marL="48892" marR="48892" marT="0" marB="0"/>
                </a:tc>
                <a:tc>
                  <a:txBody>
                    <a:bodyPr/>
                    <a:lstStyle/>
                    <a:p>
                      <a:pPr>
                        <a:spcBef>
                          <a:spcPts val="600"/>
                        </a:spcBef>
                        <a:spcAft>
                          <a:spcPts val="0"/>
                        </a:spcAft>
                      </a:pPr>
                      <a:r>
                        <a:rPr lang="tr-TR" sz="1100">
                          <a:effectLst/>
                        </a:rPr>
                        <a:t>Sağlık Bakanlığı </a:t>
                      </a:r>
                      <a:endParaRPr lang="tr-TR" sz="1100">
                        <a:effectLst/>
                        <a:latin typeface="Times New Roman" panose="02020603050405020304" pitchFamily="18" charset="0"/>
                        <a:ea typeface="Times New Roman" panose="02020603050405020304" pitchFamily="18" charset="0"/>
                      </a:endParaRPr>
                    </a:p>
                  </a:txBody>
                  <a:tcPr marL="48892" marR="48892" marT="0" marB="0"/>
                </a:tc>
                <a:tc>
                  <a:txBody>
                    <a:bodyPr/>
                    <a:lstStyle/>
                    <a:p>
                      <a:pPr algn="just">
                        <a:spcBef>
                          <a:spcPts val="600"/>
                        </a:spcBef>
                        <a:spcAft>
                          <a:spcPts val="0"/>
                        </a:spcAft>
                      </a:pPr>
                      <a:r>
                        <a:rPr lang="tr-TR" sz="1100">
                          <a:effectLst/>
                        </a:rPr>
                        <a:t>24/06/1933 tarih ve 2435 sayılı Resmi Gazete’de yayımlanmış bulunan </a:t>
                      </a:r>
                      <a:r>
                        <a:rPr lang="tr-TR" sz="1100" u="sng">
                          <a:effectLst/>
                          <a:hlinkClick r:id="rId5" action="ppaction://hlinkfile"/>
                        </a:rPr>
                        <a:t>2313 sayılı</a:t>
                      </a:r>
                      <a:r>
                        <a:rPr lang="tr-TR" sz="1100">
                          <a:effectLst/>
                        </a:rPr>
                        <a:t> ‘Uyuşturucu Maddelerin Murakabesi Hakkında Kanun’</a:t>
                      </a:r>
                      <a:endParaRPr lang="tr-TR" sz="1100">
                        <a:effectLst/>
                        <a:latin typeface="Times New Roman" panose="02020603050405020304" pitchFamily="18" charset="0"/>
                        <a:ea typeface="Times New Roman" panose="02020603050405020304" pitchFamily="18" charset="0"/>
                      </a:endParaRPr>
                    </a:p>
                  </a:txBody>
                  <a:tcPr marL="48892" marR="48892" marT="0" marB="0"/>
                </a:tc>
                <a:extLst>
                  <a:ext uri="{0D108BD9-81ED-4DB2-BD59-A6C34878D82A}">
                    <a16:rowId xmlns:a16="http://schemas.microsoft.com/office/drawing/2014/main" val="10001"/>
                  </a:ext>
                </a:extLst>
              </a:tr>
              <a:tr h="1586581">
                <a:tc>
                  <a:txBody>
                    <a:bodyPr/>
                    <a:lstStyle/>
                    <a:p>
                      <a:pPr>
                        <a:spcBef>
                          <a:spcPts val="600"/>
                        </a:spcBef>
                        <a:spcAft>
                          <a:spcPts val="0"/>
                        </a:spcAft>
                      </a:pPr>
                      <a:r>
                        <a:rPr lang="tr-TR" sz="1100" dirty="0">
                          <a:effectLst/>
                        </a:rPr>
                        <a:t>3-Uyuşturucu maddeler ve 1972 tarihli Protokolle değiştirilen 1961 tarihli Uyuşturucu Maddeler Tek Sözleşmesi, 1971 tarihli </a:t>
                      </a:r>
                      <a:r>
                        <a:rPr lang="tr-TR" sz="1100" dirty="0" err="1">
                          <a:effectLst/>
                        </a:rPr>
                        <a:t>Psikotrop</a:t>
                      </a:r>
                      <a:r>
                        <a:rPr lang="tr-TR" sz="1100" dirty="0">
                          <a:effectLst/>
                        </a:rPr>
                        <a:t> Maddelere İlişkin Sözleşme ve 1988 tarihli Uyuşturucu ve </a:t>
                      </a:r>
                      <a:r>
                        <a:rPr lang="tr-TR" sz="1100" dirty="0" err="1">
                          <a:effectLst/>
                        </a:rPr>
                        <a:t>Psikotrop</a:t>
                      </a:r>
                      <a:r>
                        <a:rPr lang="tr-TR" sz="1100" dirty="0">
                          <a:effectLst/>
                        </a:rPr>
                        <a:t> Maddelerin Yasadışı Trafiğinin Önlenmesine İlişkin Birleşmiş Milletler Sözleşmesi kapsamındaki mallar </a:t>
                      </a:r>
                    </a:p>
                    <a:p>
                      <a:pPr>
                        <a:spcBef>
                          <a:spcPts val="600"/>
                        </a:spcBef>
                        <a:spcAft>
                          <a:spcPts val="0"/>
                        </a:spcAft>
                      </a:pPr>
                      <a:r>
                        <a:rPr lang="tr-TR" sz="1100" dirty="0">
                          <a:effectLst/>
                          <a:highlight>
                            <a:srgbClr val="FFFF00"/>
                          </a:highlight>
                        </a:rPr>
                        <a:t>Tasarruflu Yazılar    </a:t>
                      </a:r>
                      <a:r>
                        <a:rPr lang="tr-TR" sz="1100" u="sng" dirty="0">
                          <a:effectLst/>
                          <a:highlight>
                            <a:srgbClr val="FFFF00"/>
                          </a:highlight>
                          <a:hlinkClick r:id="rId6" action="ppaction://hlinkfile"/>
                        </a:rPr>
                        <a:t>1</a:t>
                      </a:r>
                      <a:endParaRPr lang="tr-TR" sz="1100" dirty="0">
                        <a:effectLst/>
                        <a:latin typeface="Times New Roman" panose="02020603050405020304" pitchFamily="18" charset="0"/>
                        <a:ea typeface="Times New Roman" panose="02020603050405020304" pitchFamily="18" charset="0"/>
                      </a:endParaRPr>
                    </a:p>
                  </a:txBody>
                  <a:tcPr marL="48892" marR="48892" marT="0" marB="0"/>
                </a:tc>
                <a:tc>
                  <a:txBody>
                    <a:bodyPr/>
                    <a:lstStyle/>
                    <a:p>
                      <a:pPr>
                        <a:spcBef>
                          <a:spcPts val="600"/>
                        </a:spcBef>
                        <a:spcAft>
                          <a:spcPts val="0"/>
                        </a:spcAft>
                      </a:pPr>
                      <a:r>
                        <a:rPr lang="tr-TR" sz="1100" dirty="0">
                          <a:effectLst/>
                        </a:rPr>
                        <a:t>Sağlık Bakanlığı </a:t>
                      </a:r>
                      <a:endParaRPr lang="tr-TR" sz="1100" dirty="0">
                        <a:effectLst/>
                        <a:latin typeface="Times New Roman" panose="02020603050405020304" pitchFamily="18" charset="0"/>
                        <a:ea typeface="Times New Roman" panose="02020603050405020304" pitchFamily="18" charset="0"/>
                      </a:endParaRPr>
                    </a:p>
                  </a:txBody>
                  <a:tcPr marL="48892" marR="48892" marT="0" marB="0"/>
                </a:tc>
                <a:tc>
                  <a:txBody>
                    <a:bodyPr/>
                    <a:lstStyle/>
                    <a:p>
                      <a:pPr algn="just">
                        <a:spcBef>
                          <a:spcPts val="600"/>
                        </a:spcBef>
                        <a:spcAft>
                          <a:spcPts val="0"/>
                        </a:spcAft>
                      </a:pPr>
                      <a:r>
                        <a:rPr lang="tr-TR" sz="1100">
                          <a:effectLst/>
                        </a:rPr>
                        <a:t>24/06/1933 tarih ve 2435 sayılı Resmi Gazete’de yayımlanmış bulunan </a:t>
                      </a:r>
                      <a:r>
                        <a:rPr lang="tr-TR" sz="1100" u="sng">
                          <a:effectLst/>
                          <a:hlinkClick r:id="rId5" action="ppaction://hlinkfile"/>
                        </a:rPr>
                        <a:t>2313 sayılı</a:t>
                      </a:r>
                      <a:r>
                        <a:rPr lang="tr-TR" sz="1100">
                          <a:effectLst/>
                        </a:rPr>
                        <a:t> ‘Uyuşturucu Maddelerin Murakabesi Hakkında Kanun’ ve 1972 tarihli Protokolle değiştirilen 1961 tarihli ‘Uyuşturucu Maddeler </a:t>
                      </a:r>
                      <a:r>
                        <a:rPr lang="tr-TR" sz="1100" u="sng">
                          <a:effectLst/>
                          <a:hlinkClick r:id="rId7" action="ppaction://hlinkfile"/>
                        </a:rPr>
                        <a:t>Tek Sözleşmesi</a:t>
                      </a:r>
                      <a:r>
                        <a:rPr lang="tr-TR" sz="1100">
                          <a:effectLst/>
                        </a:rPr>
                        <a:t>‘, 1971 tarihli ‘Psikotrop Maddelere </a:t>
                      </a:r>
                      <a:r>
                        <a:rPr lang="tr-TR" sz="1100" u="sng">
                          <a:effectLst/>
                          <a:hlinkClick r:id="rId8" action="ppaction://hlinkfile"/>
                        </a:rPr>
                        <a:t>İlişkin Sözleşme</a:t>
                      </a:r>
                      <a:r>
                        <a:rPr lang="tr-TR" sz="1100">
                          <a:effectLst/>
                        </a:rPr>
                        <a:t>‘ ve 1988 tarihli ‘Uyuşturucu ve Psikotrop Maddelerin Yasadışı Trafiğinin Önlenmesine İlişkin Birleşmiş </a:t>
                      </a:r>
                      <a:r>
                        <a:rPr lang="tr-TR" sz="1100" u="sng">
                          <a:effectLst/>
                          <a:hlinkClick r:id="rId9" action="ppaction://hlinkfile"/>
                        </a:rPr>
                        <a:t>Milletler Sözleşmesi</a:t>
                      </a:r>
                      <a:r>
                        <a:rPr lang="tr-TR" sz="1100">
                          <a:effectLst/>
                        </a:rPr>
                        <a:t>‘</a:t>
                      </a:r>
                      <a:endParaRPr lang="tr-TR" sz="1100">
                        <a:effectLst/>
                        <a:latin typeface="Times New Roman" panose="02020603050405020304" pitchFamily="18" charset="0"/>
                        <a:ea typeface="Times New Roman" panose="02020603050405020304" pitchFamily="18" charset="0"/>
                      </a:endParaRPr>
                    </a:p>
                  </a:txBody>
                  <a:tcPr marL="48892" marR="48892" marT="0" marB="0"/>
                </a:tc>
                <a:extLst>
                  <a:ext uri="{0D108BD9-81ED-4DB2-BD59-A6C34878D82A}">
                    <a16:rowId xmlns:a16="http://schemas.microsoft.com/office/drawing/2014/main" val="10002"/>
                  </a:ext>
                </a:extLst>
              </a:tr>
              <a:tr h="758800">
                <a:tc>
                  <a:txBody>
                    <a:bodyPr/>
                    <a:lstStyle/>
                    <a:p>
                      <a:pPr>
                        <a:spcBef>
                          <a:spcPts val="600"/>
                        </a:spcBef>
                        <a:spcAft>
                          <a:spcPts val="0"/>
                        </a:spcAft>
                      </a:pPr>
                      <a:r>
                        <a:rPr lang="tr-TR" sz="1100">
                          <a:effectLst/>
                        </a:rPr>
                        <a:t>4-Tehlikeli Atıkların Sınırlarötesi Taşınımının ve Bertarafının Kontrolüne İlişkin Basel Sözleşmesi Kapsamındaki mallar </a:t>
                      </a:r>
                    </a:p>
                    <a:p>
                      <a:pPr>
                        <a:spcBef>
                          <a:spcPts val="600"/>
                        </a:spcBef>
                        <a:spcAft>
                          <a:spcPts val="0"/>
                        </a:spcAft>
                      </a:pPr>
                      <a:r>
                        <a:rPr lang="tr-TR" sz="1100">
                          <a:effectLst/>
                          <a:highlight>
                            <a:srgbClr val="FFFF00"/>
                          </a:highlight>
                        </a:rPr>
                        <a:t>Tasarruflu Yazılar    </a:t>
                      </a:r>
                      <a:r>
                        <a:rPr lang="tr-TR" sz="1100" u="sng">
                          <a:effectLst/>
                          <a:highlight>
                            <a:srgbClr val="FFFF00"/>
                          </a:highlight>
                          <a:hlinkClick r:id="rId10" action="ppaction://hlinkfile"/>
                        </a:rPr>
                        <a:t>1</a:t>
                      </a:r>
                      <a:r>
                        <a:rPr lang="tr-TR" sz="1100">
                          <a:effectLst/>
                        </a:rPr>
                        <a:t>     </a:t>
                      </a:r>
                      <a:r>
                        <a:rPr lang="tr-TR" sz="1100">
                          <a:effectLst/>
                          <a:highlight>
                            <a:srgbClr val="00FFFF"/>
                          </a:highlight>
                        </a:rPr>
                        <a:t>Genelgeler     </a:t>
                      </a:r>
                      <a:r>
                        <a:rPr lang="tr-TR" sz="1100" u="sng">
                          <a:effectLst/>
                          <a:highlight>
                            <a:srgbClr val="00FFFF"/>
                          </a:highlight>
                          <a:hlinkClick r:id="rId11" action="ppaction://hlinkfile"/>
                        </a:rPr>
                        <a:t>1</a:t>
                      </a:r>
                      <a:endParaRPr lang="tr-TR" sz="1100">
                        <a:effectLst/>
                        <a:latin typeface="Times New Roman" panose="02020603050405020304" pitchFamily="18" charset="0"/>
                        <a:ea typeface="Times New Roman" panose="02020603050405020304" pitchFamily="18" charset="0"/>
                      </a:endParaRPr>
                    </a:p>
                  </a:txBody>
                  <a:tcPr marL="48892" marR="48892" marT="0" marB="0"/>
                </a:tc>
                <a:tc>
                  <a:txBody>
                    <a:bodyPr/>
                    <a:lstStyle/>
                    <a:p>
                      <a:pPr>
                        <a:spcBef>
                          <a:spcPts val="600"/>
                        </a:spcBef>
                        <a:spcAft>
                          <a:spcPts val="0"/>
                        </a:spcAft>
                      </a:pPr>
                      <a:r>
                        <a:rPr lang="tr-TR" sz="1100" dirty="0">
                          <a:effectLst/>
                        </a:rPr>
                        <a:t>Çevre ve Orman Bakanlığı</a:t>
                      </a:r>
                      <a:endParaRPr lang="tr-TR" sz="1100" dirty="0">
                        <a:effectLst/>
                        <a:latin typeface="Times New Roman" panose="02020603050405020304" pitchFamily="18" charset="0"/>
                        <a:ea typeface="Times New Roman" panose="02020603050405020304" pitchFamily="18" charset="0"/>
                      </a:endParaRPr>
                    </a:p>
                  </a:txBody>
                  <a:tcPr marL="48892" marR="48892" marT="0" marB="0"/>
                </a:tc>
                <a:tc>
                  <a:txBody>
                    <a:bodyPr/>
                    <a:lstStyle/>
                    <a:p>
                      <a:pPr algn="just">
                        <a:spcBef>
                          <a:spcPts val="600"/>
                        </a:spcBef>
                        <a:spcAft>
                          <a:spcPts val="0"/>
                        </a:spcAft>
                      </a:pPr>
                      <a:r>
                        <a:rPr lang="tr-TR" sz="1100">
                          <a:effectLst/>
                        </a:rPr>
                        <a:t>15/5/1994 tarih ve 21935 sayılı Resmi Gazete’de yayımlanmış bulunan 07/03/1994 tarih ve 94/5419 sayılı Bakanlar Kurulu Kararı ile onaylanmış ‘Tehlikeli Atıkların Sınırlarötesi Taşınımının ve Bertarafının Kontrolüne İlişkin </a:t>
                      </a:r>
                      <a:r>
                        <a:rPr lang="tr-TR" sz="1100" u="sng">
                          <a:effectLst/>
                          <a:hlinkClick r:id="rId12" action="ppaction://hlinkfile"/>
                        </a:rPr>
                        <a:t>Basel Sözleşmesi</a:t>
                      </a:r>
                      <a:r>
                        <a:rPr lang="tr-TR" sz="1100">
                          <a:effectLst/>
                        </a:rPr>
                        <a:t>‘</a:t>
                      </a:r>
                      <a:endParaRPr lang="tr-TR" sz="1100">
                        <a:effectLst/>
                        <a:latin typeface="Times New Roman" panose="02020603050405020304" pitchFamily="18" charset="0"/>
                        <a:ea typeface="Times New Roman" panose="02020603050405020304" pitchFamily="18" charset="0"/>
                      </a:endParaRPr>
                    </a:p>
                  </a:txBody>
                  <a:tcPr marL="48892" marR="48892" marT="0" marB="0"/>
                </a:tc>
                <a:extLst>
                  <a:ext uri="{0D108BD9-81ED-4DB2-BD59-A6C34878D82A}">
                    <a16:rowId xmlns:a16="http://schemas.microsoft.com/office/drawing/2014/main" val="10003"/>
                  </a:ext>
                </a:extLst>
              </a:tr>
              <a:tr h="827781">
                <a:tc>
                  <a:txBody>
                    <a:bodyPr/>
                    <a:lstStyle/>
                    <a:p>
                      <a:pPr>
                        <a:spcBef>
                          <a:spcPts val="600"/>
                        </a:spcBef>
                        <a:spcAft>
                          <a:spcPts val="0"/>
                        </a:spcAft>
                      </a:pPr>
                      <a:r>
                        <a:rPr lang="tr-TR" sz="1100">
                          <a:effectLst/>
                        </a:rPr>
                        <a:t>5-Yaban domuzu, kurt, çakal, tilki, sansar, porsuk ile yılanlar, kaplumbağa ve kertenkelelerin canlı ve cansız halde ve bunların tanınabilir parçaları ile bunlardan mamul konfeksiyon </a:t>
                      </a:r>
                      <a:endParaRPr lang="tr-TR" sz="1100">
                        <a:effectLst/>
                        <a:latin typeface="Times New Roman" panose="02020603050405020304" pitchFamily="18" charset="0"/>
                        <a:ea typeface="Times New Roman" panose="02020603050405020304" pitchFamily="18" charset="0"/>
                      </a:endParaRPr>
                    </a:p>
                  </a:txBody>
                  <a:tcPr marL="48892" marR="48892" marT="0" marB="0"/>
                </a:tc>
                <a:tc>
                  <a:txBody>
                    <a:bodyPr/>
                    <a:lstStyle/>
                    <a:p>
                      <a:pPr>
                        <a:spcBef>
                          <a:spcPts val="600"/>
                        </a:spcBef>
                        <a:spcAft>
                          <a:spcPts val="0"/>
                        </a:spcAft>
                      </a:pPr>
                      <a:r>
                        <a:rPr lang="tr-TR" sz="1100" dirty="0">
                          <a:effectLst/>
                        </a:rPr>
                        <a:t>Çevre ve Orman Bakanlığı </a:t>
                      </a:r>
                      <a:endParaRPr lang="tr-TR" sz="1100" dirty="0">
                        <a:effectLst/>
                        <a:latin typeface="Times New Roman" panose="02020603050405020304" pitchFamily="18" charset="0"/>
                        <a:ea typeface="Times New Roman" panose="02020603050405020304" pitchFamily="18" charset="0"/>
                      </a:endParaRPr>
                    </a:p>
                  </a:txBody>
                  <a:tcPr marL="48892" marR="48892" marT="0" marB="0"/>
                </a:tc>
                <a:tc>
                  <a:txBody>
                    <a:bodyPr/>
                    <a:lstStyle/>
                    <a:p>
                      <a:pPr algn="just">
                        <a:spcBef>
                          <a:spcPts val="600"/>
                        </a:spcBef>
                        <a:spcAft>
                          <a:spcPts val="0"/>
                        </a:spcAft>
                      </a:pPr>
                      <a:r>
                        <a:rPr lang="tr-TR" sz="1100" dirty="0">
                          <a:effectLst/>
                        </a:rPr>
                        <a:t>13/04/1990 tarih ve 20491 sayılı Resmi </a:t>
                      </a:r>
                      <a:r>
                        <a:rPr lang="tr-TR" sz="1100" dirty="0" err="1">
                          <a:effectLst/>
                        </a:rPr>
                        <a:t>Gazete’de</a:t>
                      </a:r>
                      <a:r>
                        <a:rPr lang="tr-TR" sz="1100" dirty="0">
                          <a:effectLst/>
                        </a:rPr>
                        <a:t> yayımlanmış bulunan 08/03/1990 tarih ve 90/234 sayılı Bakanlar Kurulu Kararı </a:t>
                      </a:r>
                      <a:endParaRPr lang="tr-TR" sz="1100" dirty="0">
                        <a:effectLst/>
                        <a:latin typeface="Times New Roman" panose="02020603050405020304" pitchFamily="18" charset="0"/>
                        <a:ea typeface="Times New Roman" panose="02020603050405020304" pitchFamily="18" charset="0"/>
                      </a:endParaRPr>
                    </a:p>
                  </a:txBody>
                  <a:tcPr marL="48892" marR="48892" marT="0" marB="0"/>
                </a:tc>
                <a:extLst>
                  <a:ext uri="{0D108BD9-81ED-4DB2-BD59-A6C34878D82A}">
                    <a16:rowId xmlns:a16="http://schemas.microsoft.com/office/drawing/2014/main" val="10004"/>
                  </a:ext>
                </a:extLst>
              </a:tr>
              <a:tr h="724308">
                <a:tc>
                  <a:txBody>
                    <a:bodyPr/>
                    <a:lstStyle/>
                    <a:p>
                      <a:pPr>
                        <a:spcBef>
                          <a:spcPts val="600"/>
                        </a:spcBef>
                        <a:spcAft>
                          <a:spcPts val="0"/>
                        </a:spcAft>
                      </a:pPr>
                      <a:r>
                        <a:rPr lang="tr-TR" sz="1100">
                          <a:effectLst/>
                        </a:rPr>
                        <a:t>6-Gübreler (Kimyevi gübreler hariç) </a:t>
                      </a:r>
                    </a:p>
                    <a:p>
                      <a:pPr>
                        <a:spcBef>
                          <a:spcPts val="600"/>
                        </a:spcBef>
                        <a:spcAft>
                          <a:spcPts val="0"/>
                        </a:spcAft>
                      </a:pPr>
                      <a:r>
                        <a:rPr lang="tr-TR" sz="1100">
                          <a:effectLst/>
                          <a:highlight>
                            <a:srgbClr val="C0C0C0"/>
                          </a:highlight>
                        </a:rPr>
                        <a:t>Tarımda Kullanılan Organik, Mineral Ve Mikrobiyal Kaynaklı Gübrelere </a:t>
                      </a:r>
                      <a:r>
                        <a:rPr lang="tr-TR" sz="1100" u="sng">
                          <a:effectLst/>
                          <a:highlight>
                            <a:srgbClr val="C0C0C0"/>
                          </a:highlight>
                          <a:hlinkClick r:id="rId13" action="ppaction://hlinkfile"/>
                        </a:rPr>
                        <a:t>Dair Yönetmelik</a:t>
                      </a:r>
                      <a:endParaRPr lang="tr-TR" sz="1100">
                        <a:effectLst/>
                        <a:latin typeface="Times New Roman" panose="02020603050405020304" pitchFamily="18" charset="0"/>
                        <a:ea typeface="Times New Roman" panose="02020603050405020304" pitchFamily="18" charset="0"/>
                      </a:endParaRPr>
                    </a:p>
                  </a:txBody>
                  <a:tcPr marL="48892" marR="48892" marT="0" marB="0"/>
                </a:tc>
                <a:tc>
                  <a:txBody>
                    <a:bodyPr/>
                    <a:lstStyle/>
                    <a:p>
                      <a:pPr>
                        <a:spcBef>
                          <a:spcPts val="600"/>
                        </a:spcBef>
                        <a:spcAft>
                          <a:spcPts val="0"/>
                        </a:spcAft>
                      </a:pPr>
                      <a:r>
                        <a:rPr lang="tr-TR" sz="1100">
                          <a:effectLst/>
                        </a:rPr>
                        <a:t>Tarım ve Köyişleri Bakanlığı</a:t>
                      </a:r>
                      <a:endParaRPr lang="tr-TR" sz="1100">
                        <a:effectLst/>
                        <a:latin typeface="Times New Roman" panose="02020603050405020304" pitchFamily="18" charset="0"/>
                        <a:ea typeface="Times New Roman" panose="02020603050405020304" pitchFamily="18" charset="0"/>
                      </a:endParaRPr>
                    </a:p>
                  </a:txBody>
                  <a:tcPr marL="48892" marR="48892" marT="0" marB="0"/>
                </a:tc>
                <a:tc>
                  <a:txBody>
                    <a:bodyPr/>
                    <a:lstStyle/>
                    <a:p>
                      <a:pPr algn="just">
                        <a:spcBef>
                          <a:spcPts val="600"/>
                        </a:spcBef>
                        <a:spcAft>
                          <a:spcPts val="0"/>
                        </a:spcAft>
                      </a:pPr>
                      <a:r>
                        <a:rPr lang="tr-TR" sz="1100" dirty="0">
                          <a:effectLst/>
                        </a:rPr>
                        <a:t>13/01/1965 tarih ve 11905 sayılı Resmi </a:t>
                      </a:r>
                      <a:r>
                        <a:rPr lang="tr-TR" sz="1100" dirty="0" err="1">
                          <a:effectLst/>
                        </a:rPr>
                        <a:t>Gazete’de</a:t>
                      </a:r>
                      <a:r>
                        <a:rPr lang="tr-TR" sz="1100" dirty="0">
                          <a:effectLst/>
                        </a:rPr>
                        <a:t> yayımlanmış bulunan 19/12/1964 tarih ve 6/4090 sayılı Bakanlar Kurulu Kararı ile 27/12/1924 tarih ve 2/1771 sayılı  Bakanlar Kurulu Kararı </a:t>
                      </a:r>
                      <a:endParaRPr lang="tr-TR" sz="1100" dirty="0">
                        <a:effectLst/>
                        <a:latin typeface="Times New Roman" panose="02020603050405020304" pitchFamily="18" charset="0"/>
                        <a:ea typeface="Times New Roman" panose="02020603050405020304" pitchFamily="18" charset="0"/>
                      </a:endParaRPr>
                    </a:p>
                  </a:txBody>
                  <a:tcPr marL="48892" marR="48892" marT="0" marB="0"/>
                </a:tc>
                <a:extLst>
                  <a:ext uri="{0D108BD9-81ED-4DB2-BD59-A6C34878D82A}">
                    <a16:rowId xmlns:a16="http://schemas.microsoft.com/office/drawing/2014/main" val="10005"/>
                  </a:ext>
                </a:extLst>
              </a:tr>
            </a:tbl>
          </a:graphicData>
        </a:graphic>
      </p:graphicFrame>
      <p:sp>
        <p:nvSpPr>
          <p:cNvPr id="5" name="Rectangle 1"/>
          <p:cNvSpPr>
            <a:spLocks noChangeArrowheads="1"/>
          </p:cNvSpPr>
          <p:nvPr/>
        </p:nvSpPr>
        <p:spPr bwMode="auto">
          <a:xfrm>
            <a:off x="3852863" y="17621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3852863" y="1762125"/>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8687837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319596"/>
            <a:ext cx="10972800" cy="710214"/>
          </a:xfrm>
        </p:spPr>
        <p:txBody>
          <a:bodyPr>
            <a:normAutofit/>
          </a:bodyPr>
          <a:lstStyle/>
          <a:p>
            <a:r>
              <a:rPr lang="tr-TR" dirty="0">
                <a:solidFill>
                  <a:srgbClr val="FF0000"/>
                </a:solidFill>
              </a:rPr>
              <a:t>İHRACI ÖN İZNE BAĞLI </a:t>
            </a:r>
            <a:r>
              <a:rPr lang="tr-TR" dirty="0" smtClean="0">
                <a:solidFill>
                  <a:srgbClr val="FF0000"/>
                </a:solidFill>
              </a:rPr>
              <a:t>MALLAR-2</a:t>
            </a:r>
            <a:endParaRPr lang="tr-TR" dirty="0">
              <a:solidFill>
                <a:srgbClr val="FF0000"/>
              </a:solidFill>
            </a:endParaRPr>
          </a:p>
        </p:txBody>
      </p:sp>
      <p:graphicFrame>
        <p:nvGraphicFramePr>
          <p:cNvPr id="4" name="İçerik Yer Tutucusu 3"/>
          <p:cNvGraphicFramePr>
            <a:graphicFrameLocks noGrp="1"/>
          </p:cNvGraphicFramePr>
          <p:nvPr>
            <p:ph idx="1"/>
            <p:extLst/>
          </p:nvPr>
        </p:nvGraphicFramePr>
        <p:xfrm>
          <a:off x="609600" y="1029810"/>
          <a:ext cx="10972800" cy="5591814"/>
        </p:xfrm>
        <a:graphic>
          <a:graphicData uri="http://schemas.openxmlformats.org/drawingml/2006/table">
            <a:tbl>
              <a:tblPr>
                <a:tableStyleId>{5C22544A-7EE6-4342-B048-85BDC9FD1C3A}</a:tableStyleId>
              </a:tblPr>
              <a:tblGrid>
                <a:gridCol w="4058751">
                  <a:extLst>
                    <a:ext uri="{9D8B030D-6E8A-4147-A177-3AD203B41FA5}">
                      <a16:colId xmlns:a16="http://schemas.microsoft.com/office/drawing/2014/main" val="20000"/>
                    </a:ext>
                  </a:extLst>
                </a:gridCol>
                <a:gridCol w="2162232">
                  <a:extLst>
                    <a:ext uri="{9D8B030D-6E8A-4147-A177-3AD203B41FA5}">
                      <a16:colId xmlns:a16="http://schemas.microsoft.com/office/drawing/2014/main" val="20001"/>
                    </a:ext>
                  </a:extLst>
                </a:gridCol>
                <a:gridCol w="4751817">
                  <a:extLst>
                    <a:ext uri="{9D8B030D-6E8A-4147-A177-3AD203B41FA5}">
                      <a16:colId xmlns:a16="http://schemas.microsoft.com/office/drawing/2014/main" val="20002"/>
                    </a:ext>
                  </a:extLst>
                </a:gridCol>
              </a:tblGrid>
              <a:tr h="798830">
                <a:tc>
                  <a:txBody>
                    <a:bodyPr/>
                    <a:lstStyle/>
                    <a:p>
                      <a:pPr>
                        <a:spcBef>
                          <a:spcPts val="600"/>
                        </a:spcBef>
                        <a:spcAft>
                          <a:spcPts val="0"/>
                        </a:spcAft>
                      </a:pPr>
                      <a:r>
                        <a:rPr lang="tr-TR" sz="1100" dirty="0">
                          <a:effectLst/>
                        </a:rPr>
                        <a:t>7-Tohumluklar (Orman ağacı tohumları ve diğer yetiştirme materyalleri </a:t>
                      </a:r>
                      <a:r>
                        <a:rPr lang="tr-TR" sz="1100" dirty="0" smtClean="0">
                          <a:effectLst/>
                        </a:rPr>
                        <a:t>hariç) </a:t>
                      </a:r>
                    </a:p>
                    <a:p>
                      <a:pPr>
                        <a:spcBef>
                          <a:spcPts val="600"/>
                        </a:spcBef>
                        <a:spcAft>
                          <a:spcPts val="0"/>
                        </a:spcAft>
                      </a:pPr>
                      <a:endParaRPr lang="tr-TR" sz="1100" dirty="0">
                        <a:effectLst/>
                        <a:latin typeface="Times New Roman" panose="02020603050405020304" pitchFamily="18" charset="0"/>
                        <a:ea typeface="Times New Roman" panose="02020603050405020304" pitchFamily="18" charset="0"/>
                      </a:endParaRPr>
                    </a:p>
                  </a:txBody>
                  <a:tcPr marL="60590" marR="60590" marT="0" marB="0"/>
                </a:tc>
                <a:tc>
                  <a:txBody>
                    <a:bodyPr/>
                    <a:lstStyle/>
                    <a:p>
                      <a:pPr>
                        <a:spcBef>
                          <a:spcPts val="600"/>
                        </a:spcBef>
                        <a:spcAft>
                          <a:spcPts val="0"/>
                        </a:spcAft>
                      </a:pPr>
                      <a:r>
                        <a:rPr lang="tr-TR" sz="1100">
                          <a:effectLst/>
                        </a:rPr>
                        <a:t>Tarım ve Köyişleri Bakanlığı </a:t>
                      </a:r>
                      <a:endParaRPr lang="tr-TR" sz="1100">
                        <a:effectLst/>
                        <a:latin typeface="Times New Roman" panose="02020603050405020304" pitchFamily="18" charset="0"/>
                        <a:ea typeface="Times New Roman" panose="02020603050405020304" pitchFamily="18" charset="0"/>
                      </a:endParaRPr>
                    </a:p>
                  </a:txBody>
                  <a:tcPr marL="60590" marR="60590" marT="0" marB="0"/>
                </a:tc>
                <a:tc>
                  <a:txBody>
                    <a:bodyPr/>
                    <a:lstStyle/>
                    <a:p>
                      <a:pPr algn="just">
                        <a:spcBef>
                          <a:spcPts val="600"/>
                        </a:spcBef>
                        <a:spcAft>
                          <a:spcPts val="0"/>
                        </a:spcAft>
                      </a:pPr>
                      <a:r>
                        <a:rPr lang="tr-TR" sz="1100">
                          <a:effectLst/>
                        </a:rPr>
                        <a:t>08/11/2006 tarih ve 26340 sayılı Resmi Gazete’de yayımlanmış bulunan  </a:t>
                      </a:r>
                      <a:r>
                        <a:rPr lang="tr-TR" sz="1100" u="sng">
                          <a:effectLst/>
                          <a:hlinkClick r:id="rId2" action="ppaction://hlinkfile"/>
                        </a:rPr>
                        <a:t>5553 sayılı</a:t>
                      </a:r>
                      <a:r>
                        <a:rPr lang="tr-TR" sz="1100">
                          <a:effectLst/>
                        </a:rPr>
                        <a:t> ‘Tohumculuk Kanunu’</a:t>
                      </a:r>
                      <a:endParaRPr lang="tr-TR" sz="1100">
                        <a:effectLst/>
                        <a:latin typeface="Times New Roman" panose="02020603050405020304" pitchFamily="18" charset="0"/>
                        <a:ea typeface="Times New Roman" panose="02020603050405020304" pitchFamily="18" charset="0"/>
                      </a:endParaRPr>
                    </a:p>
                  </a:txBody>
                  <a:tcPr marL="60590" marR="60590" marT="0" marB="0"/>
                </a:tc>
                <a:extLst>
                  <a:ext uri="{0D108BD9-81ED-4DB2-BD59-A6C34878D82A}">
                    <a16:rowId xmlns:a16="http://schemas.microsoft.com/office/drawing/2014/main" val="10000"/>
                  </a:ext>
                </a:extLst>
              </a:tr>
              <a:tr h="532554">
                <a:tc>
                  <a:txBody>
                    <a:bodyPr/>
                    <a:lstStyle/>
                    <a:p>
                      <a:pPr>
                        <a:spcBef>
                          <a:spcPts val="600"/>
                        </a:spcBef>
                        <a:spcAft>
                          <a:spcPts val="0"/>
                        </a:spcAft>
                      </a:pPr>
                      <a:r>
                        <a:rPr lang="tr-TR" sz="1100" dirty="0">
                          <a:effectLst/>
                        </a:rPr>
                        <a:t>8-Ankara (Tiftik) keçisi</a:t>
                      </a:r>
                      <a:endParaRPr lang="tr-TR" sz="1100" dirty="0">
                        <a:effectLst/>
                        <a:latin typeface="Times New Roman" panose="02020603050405020304" pitchFamily="18" charset="0"/>
                        <a:ea typeface="Times New Roman" panose="02020603050405020304" pitchFamily="18" charset="0"/>
                      </a:endParaRPr>
                    </a:p>
                  </a:txBody>
                  <a:tcPr marL="60590" marR="60590" marT="0" marB="0"/>
                </a:tc>
                <a:tc>
                  <a:txBody>
                    <a:bodyPr/>
                    <a:lstStyle/>
                    <a:p>
                      <a:pPr>
                        <a:spcBef>
                          <a:spcPts val="600"/>
                        </a:spcBef>
                        <a:spcAft>
                          <a:spcPts val="0"/>
                        </a:spcAft>
                      </a:pPr>
                      <a:r>
                        <a:rPr lang="tr-TR" sz="1100">
                          <a:effectLst/>
                        </a:rPr>
                        <a:t>Tarım ve Köyişleri Bakanlığı</a:t>
                      </a:r>
                      <a:endParaRPr lang="tr-TR" sz="1100">
                        <a:effectLst/>
                        <a:latin typeface="Times New Roman" panose="02020603050405020304" pitchFamily="18" charset="0"/>
                        <a:ea typeface="Times New Roman" panose="02020603050405020304" pitchFamily="18" charset="0"/>
                      </a:endParaRPr>
                    </a:p>
                  </a:txBody>
                  <a:tcPr marL="60590" marR="60590" marT="0" marB="0"/>
                </a:tc>
                <a:tc>
                  <a:txBody>
                    <a:bodyPr/>
                    <a:lstStyle/>
                    <a:p>
                      <a:pPr algn="just">
                        <a:spcBef>
                          <a:spcPts val="600"/>
                        </a:spcBef>
                        <a:spcAft>
                          <a:spcPts val="0"/>
                        </a:spcAft>
                      </a:pPr>
                      <a:r>
                        <a:rPr lang="tr-TR" sz="1100">
                          <a:effectLst/>
                        </a:rPr>
                        <a:t>10/03/2001 tarih ve 24338 sayılı Resmi Gazete’de yayımlanmış bulunan </a:t>
                      </a:r>
                      <a:r>
                        <a:rPr lang="tr-TR" sz="1100" u="sng">
                          <a:effectLst/>
                          <a:hlinkClick r:id="rId3" action="ppaction://hlinkfile"/>
                        </a:rPr>
                        <a:t>4631 sayılı</a:t>
                      </a:r>
                      <a:r>
                        <a:rPr lang="tr-TR" sz="1100">
                          <a:effectLst/>
                        </a:rPr>
                        <a:t> ‘Hayvan Islahı </a:t>
                      </a:r>
                      <a:r>
                        <a:rPr lang="tr-TR" sz="1100" u="sng">
                          <a:effectLst/>
                          <a:hlinkClick r:id="rId4" action="ppaction://hlinkfile"/>
                        </a:rPr>
                        <a:t>Kanunu</a:t>
                      </a:r>
                      <a:r>
                        <a:rPr lang="tr-TR" sz="1100">
                          <a:effectLst/>
                        </a:rPr>
                        <a:t>’</a:t>
                      </a:r>
                      <a:endParaRPr lang="tr-TR" sz="1100">
                        <a:effectLst/>
                        <a:latin typeface="Times New Roman" panose="02020603050405020304" pitchFamily="18" charset="0"/>
                        <a:ea typeface="Times New Roman" panose="02020603050405020304" pitchFamily="18" charset="0"/>
                      </a:endParaRPr>
                    </a:p>
                  </a:txBody>
                  <a:tcPr marL="60590" marR="60590" marT="0" marB="0"/>
                </a:tc>
                <a:extLst>
                  <a:ext uri="{0D108BD9-81ED-4DB2-BD59-A6C34878D82A}">
                    <a16:rowId xmlns:a16="http://schemas.microsoft.com/office/drawing/2014/main" val="10001"/>
                  </a:ext>
                </a:extLst>
              </a:tr>
              <a:tr h="1278128">
                <a:tc>
                  <a:txBody>
                    <a:bodyPr/>
                    <a:lstStyle/>
                    <a:p>
                      <a:pPr>
                        <a:spcBef>
                          <a:spcPts val="600"/>
                        </a:spcBef>
                        <a:spcAft>
                          <a:spcPts val="0"/>
                        </a:spcAft>
                      </a:pPr>
                      <a:r>
                        <a:rPr lang="tr-TR" sz="1100" dirty="0">
                          <a:effectLst/>
                        </a:rPr>
                        <a:t>9- Su ürünlerinden su ürünleri avcılığını düzenleyen esaslar çerçevesinde avlanması tamamen yasak olan cins ve nitelikteki su ürünleri </a:t>
                      </a:r>
                      <a:endParaRPr lang="tr-TR" sz="1100" dirty="0">
                        <a:effectLst/>
                        <a:latin typeface="Times New Roman" panose="02020603050405020304" pitchFamily="18" charset="0"/>
                        <a:ea typeface="Times New Roman" panose="02020603050405020304" pitchFamily="18" charset="0"/>
                      </a:endParaRPr>
                    </a:p>
                  </a:txBody>
                  <a:tcPr marL="60590" marR="60590" marT="0" marB="0"/>
                </a:tc>
                <a:tc>
                  <a:txBody>
                    <a:bodyPr/>
                    <a:lstStyle/>
                    <a:p>
                      <a:pPr>
                        <a:spcBef>
                          <a:spcPts val="600"/>
                        </a:spcBef>
                        <a:spcAft>
                          <a:spcPts val="0"/>
                        </a:spcAft>
                      </a:pPr>
                      <a:r>
                        <a:rPr lang="tr-TR" sz="1100">
                          <a:effectLst/>
                        </a:rPr>
                        <a:t>Tarım ve Köyişleri Bakanlığı </a:t>
                      </a:r>
                      <a:endParaRPr lang="tr-TR" sz="1100">
                        <a:effectLst/>
                        <a:latin typeface="Times New Roman" panose="02020603050405020304" pitchFamily="18" charset="0"/>
                        <a:ea typeface="Times New Roman" panose="02020603050405020304" pitchFamily="18" charset="0"/>
                      </a:endParaRPr>
                    </a:p>
                  </a:txBody>
                  <a:tcPr marL="60590" marR="60590" marT="0" marB="0"/>
                </a:tc>
                <a:tc>
                  <a:txBody>
                    <a:bodyPr/>
                    <a:lstStyle/>
                    <a:p>
                      <a:pPr algn="just">
                        <a:spcBef>
                          <a:spcPts val="600"/>
                        </a:spcBef>
                        <a:spcAft>
                          <a:spcPts val="0"/>
                        </a:spcAft>
                      </a:pPr>
                      <a:r>
                        <a:rPr lang="tr-TR" sz="1100">
                          <a:effectLst/>
                        </a:rPr>
                        <a:t>04/04/1971 tarih ve 13799 sayılı Resmi Gazete’de yayımlanmış bulunan </a:t>
                      </a:r>
                      <a:r>
                        <a:rPr lang="tr-TR" sz="1100" u="sng">
                          <a:effectLst/>
                          <a:hlinkClick r:id="rId5" action="ppaction://hlinkfile"/>
                        </a:rPr>
                        <a:t>1380 sayılı</a:t>
                      </a:r>
                      <a:r>
                        <a:rPr lang="tr-TR" sz="1100">
                          <a:effectLst/>
                        </a:rPr>
                        <a:t> ‘Su Ürünleri Kanunu’, 10/03/1995 tarih ve 22223 sayılı Resmi Gazete’de yayımlanmış bulunan ‘Su Ürünleri </a:t>
                      </a:r>
                      <a:r>
                        <a:rPr lang="tr-TR" sz="1100" u="sng">
                          <a:effectLst/>
                          <a:hlinkClick r:id="rId6" action="ppaction://hlinkfile"/>
                        </a:rPr>
                        <a:t>Yönetmeliği</a:t>
                      </a:r>
                      <a:r>
                        <a:rPr lang="tr-TR" sz="1100">
                          <a:effectLst/>
                        </a:rPr>
                        <a:t>‘, ‘Su Ürünleri Yönetmeliği’ kapsamında Resmi Gazete’de yayımlanarak yürürlüğe giren Ticari Amaçlı Su Ürünleri Avcılığını Düzenleyen Tebliğler</a:t>
                      </a:r>
                      <a:endParaRPr lang="tr-TR" sz="1100">
                        <a:effectLst/>
                        <a:latin typeface="Times New Roman" panose="02020603050405020304" pitchFamily="18" charset="0"/>
                        <a:ea typeface="Times New Roman" panose="02020603050405020304" pitchFamily="18" charset="0"/>
                      </a:endParaRPr>
                    </a:p>
                  </a:txBody>
                  <a:tcPr marL="60590" marR="60590" marT="0" marB="0"/>
                </a:tc>
                <a:extLst>
                  <a:ext uri="{0D108BD9-81ED-4DB2-BD59-A6C34878D82A}">
                    <a16:rowId xmlns:a16="http://schemas.microsoft.com/office/drawing/2014/main" val="10002"/>
                  </a:ext>
                </a:extLst>
              </a:tr>
              <a:tr h="532554">
                <a:tc>
                  <a:txBody>
                    <a:bodyPr/>
                    <a:lstStyle/>
                    <a:p>
                      <a:pPr>
                        <a:spcBef>
                          <a:spcPts val="600"/>
                        </a:spcBef>
                        <a:spcAft>
                          <a:spcPts val="0"/>
                        </a:spcAft>
                      </a:pPr>
                      <a:r>
                        <a:rPr lang="tr-TR" sz="1100" dirty="0">
                          <a:effectLst/>
                        </a:rPr>
                        <a:t>10-Yarış atları</a:t>
                      </a:r>
                      <a:endParaRPr lang="tr-TR" sz="1100" dirty="0">
                        <a:effectLst/>
                        <a:latin typeface="Times New Roman" panose="02020603050405020304" pitchFamily="18" charset="0"/>
                        <a:ea typeface="Times New Roman" panose="02020603050405020304" pitchFamily="18" charset="0"/>
                      </a:endParaRPr>
                    </a:p>
                  </a:txBody>
                  <a:tcPr marL="60590" marR="60590" marT="0" marB="0"/>
                </a:tc>
                <a:tc>
                  <a:txBody>
                    <a:bodyPr/>
                    <a:lstStyle/>
                    <a:p>
                      <a:pPr>
                        <a:spcBef>
                          <a:spcPts val="600"/>
                        </a:spcBef>
                        <a:spcAft>
                          <a:spcPts val="0"/>
                        </a:spcAft>
                      </a:pPr>
                      <a:r>
                        <a:rPr lang="tr-TR" sz="1100">
                          <a:effectLst/>
                        </a:rPr>
                        <a:t>Tarım ve Köyişleri Bakanlığı </a:t>
                      </a:r>
                      <a:endParaRPr lang="tr-TR" sz="1100">
                        <a:effectLst/>
                        <a:latin typeface="Times New Roman" panose="02020603050405020304" pitchFamily="18" charset="0"/>
                        <a:ea typeface="Times New Roman" panose="02020603050405020304" pitchFamily="18" charset="0"/>
                      </a:endParaRPr>
                    </a:p>
                  </a:txBody>
                  <a:tcPr marL="60590" marR="60590" marT="0" marB="0"/>
                </a:tc>
                <a:tc>
                  <a:txBody>
                    <a:bodyPr/>
                    <a:lstStyle/>
                    <a:p>
                      <a:pPr algn="just">
                        <a:spcBef>
                          <a:spcPts val="600"/>
                        </a:spcBef>
                        <a:spcAft>
                          <a:spcPts val="0"/>
                        </a:spcAft>
                      </a:pPr>
                      <a:r>
                        <a:rPr lang="tr-TR" sz="1100">
                          <a:effectLst/>
                        </a:rPr>
                        <a:t>10/03/2001 tarih ve 24338 sayılı Resmi Gazete’de yayımlanmış bulunan ‘Hayvan Islahı </a:t>
                      </a:r>
                      <a:r>
                        <a:rPr lang="tr-TR" sz="1100" u="sng">
                          <a:effectLst/>
                          <a:hlinkClick r:id="rId4" action="ppaction://hlinkfile"/>
                        </a:rPr>
                        <a:t>Kanunu</a:t>
                      </a:r>
                      <a:r>
                        <a:rPr lang="tr-TR" sz="1100">
                          <a:effectLst/>
                        </a:rPr>
                        <a:t> ‘</a:t>
                      </a:r>
                      <a:endParaRPr lang="tr-TR" sz="1100">
                        <a:effectLst/>
                        <a:latin typeface="Times New Roman" panose="02020603050405020304" pitchFamily="18" charset="0"/>
                        <a:ea typeface="Times New Roman" panose="02020603050405020304" pitchFamily="18" charset="0"/>
                      </a:endParaRPr>
                    </a:p>
                  </a:txBody>
                  <a:tcPr marL="60590" marR="60590" marT="0" marB="0"/>
                </a:tc>
                <a:extLst>
                  <a:ext uri="{0D108BD9-81ED-4DB2-BD59-A6C34878D82A}">
                    <a16:rowId xmlns:a16="http://schemas.microsoft.com/office/drawing/2014/main" val="10003"/>
                  </a:ext>
                </a:extLst>
              </a:tr>
              <a:tr h="603561">
                <a:tc>
                  <a:txBody>
                    <a:bodyPr/>
                    <a:lstStyle/>
                    <a:p>
                      <a:pPr>
                        <a:spcBef>
                          <a:spcPts val="600"/>
                        </a:spcBef>
                        <a:spcAft>
                          <a:spcPts val="0"/>
                        </a:spcAft>
                      </a:pPr>
                      <a:r>
                        <a:rPr lang="tr-TR" sz="1100" dirty="0">
                          <a:effectLst/>
                        </a:rPr>
                        <a:t>11-Yem Kanunu kapsamına giren yemler </a:t>
                      </a:r>
                    </a:p>
                  </a:txBody>
                  <a:tcPr marL="60590" marR="60590" marT="0" marB="0"/>
                </a:tc>
                <a:tc>
                  <a:txBody>
                    <a:bodyPr/>
                    <a:lstStyle/>
                    <a:p>
                      <a:pPr>
                        <a:spcBef>
                          <a:spcPts val="600"/>
                        </a:spcBef>
                        <a:spcAft>
                          <a:spcPts val="0"/>
                        </a:spcAft>
                      </a:pPr>
                      <a:r>
                        <a:rPr lang="tr-TR" sz="1100">
                          <a:effectLst/>
                        </a:rPr>
                        <a:t>Tarım ve Köyişleri Bakanlığı </a:t>
                      </a:r>
                      <a:endParaRPr lang="tr-TR" sz="1100">
                        <a:effectLst/>
                        <a:latin typeface="Times New Roman" panose="02020603050405020304" pitchFamily="18" charset="0"/>
                        <a:ea typeface="Times New Roman" panose="02020603050405020304" pitchFamily="18" charset="0"/>
                      </a:endParaRPr>
                    </a:p>
                  </a:txBody>
                  <a:tcPr marL="60590" marR="60590" marT="0" marB="0"/>
                </a:tc>
                <a:tc>
                  <a:txBody>
                    <a:bodyPr/>
                    <a:lstStyle/>
                    <a:p>
                      <a:pPr algn="just">
                        <a:spcBef>
                          <a:spcPts val="600"/>
                        </a:spcBef>
                        <a:spcAft>
                          <a:spcPts val="0"/>
                        </a:spcAft>
                      </a:pPr>
                      <a:r>
                        <a:rPr lang="tr-TR" sz="1100">
                          <a:effectLst/>
                        </a:rPr>
                        <a:t>07/06/1973 tarih ve 14557 sayılı Resmi Gazete’de yayımlanmış bulunan </a:t>
                      </a:r>
                      <a:r>
                        <a:rPr lang="tr-TR" sz="1100" u="sng">
                          <a:effectLst/>
                          <a:hlinkClick r:id="rId7" action="ppaction://hlinkfile"/>
                        </a:rPr>
                        <a:t>1734 sayılı</a:t>
                      </a:r>
                      <a:r>
                        <a:rPr lang="tr-TR" sz="1100">
                          <a:effectLst/>
                        </a:rPr>
                        <a:t> ‘Yem </a:t>
                      </a:r>
                      <a:r>
                        <a:rPr lang="tr-TR" sz="1100" u="sng">
                          <a:effectLst/>
                          <a:hlinkClick r:id="rId4" action="ppaction://hlinkfile"/>
                        </a:rPr>
                        <a:t>Kanunu</a:t>
                      </a:r>
                      <a:r>
                        <a:rPr lang="tr-TR" sz="1100">
                          <a:effectLst/>
                        </a:rPr>
                        <a:t>’ </a:t>
                      </a:r>
                      <a:endParaRPr lang="tr-TR" sz="1100">
                        <a:effectLst/>
                        <a:latin typeface="Times New Roman" panose="02020603050405020304" pitchFamily="18" charset="0"/>
                        <a:ea typeface="Times New Roman" panose="02020603050405020304" pitchFamily="18" charset="0"/>
                      </a:endParaRPr>
                    </a:p>
                  </a:txBody>
                  <a:tcPr marL="60590" marR="60590" marT="0" marB="0"/>
                </a:tc>
                <a:extLst>
                  <a:ext uri="{0D108BD9-81ED-4DB2-BD59-A6C34878D82A}">
                    <a16:rowId xmlns:a16="http://schemas.microsoft.com/office/drawing/2014/main" val="10004"/>
                  </a:ext>
                </a:extLst>
              </a:tr>
              <a:tr h="532554">
                <a:tc>
                  <a:txBody>
                    <a:bodyPr/>
                    <a:lstStyle/>
                    <a:p>
                      <a:pPr>
                        <a:spcBef>
                          <a:spcPts val="600"/>
                        </a:spcBef>
                        <a:spcAft>
                          <a:spcPts val="0"/>
                        </a:spcAft>
                      </a:pPr>
                      <a:r>
                        <a:rPr lang="tr-TR" sz="1100" dirty="0">
                          <a:effectLst/>
                        </a:rPr>
                        <a:t>12-Veteriner İlaçları  </a:t>
                      </a:r>
                      <a:endParaRPr lang="tr-TR" sz="1100" dirty="0">
                        <a:effectLst/>
                        <a:latin typeface="Times New Roman" panose="02020603050405020304" pitchFamily="18" charset="0"/>
                        <a:ea typeface="Times New Roman" panose="02020603050405020304" pitchFamily="18" charset="0"/>
                      </a:endParaRPr>
                    </a:p>
                  </a:txBody>
                  <a:tcPr marL="60590" marR="60590" marT="0" marB="0"/>
                </a:tc>
                <a:tc>
                  <a:txBody>
                    <a:bodyPr/>
                    <a:lstStyle/>
                    <a:p>
                      <a:pPr>
                        <a:spcBef>
                          <a:spcPts val="600"/>
                        </a:spcBef>
                        <a:spcAft>
                          <a:spcPts val="0"/>
                        </a:spcAft>
                      </a:pPr>
                      <a:r>
                        <a:rPr lang="tr-TR" sz="1100">
                          <a:effectLst/>
                        </a:rPr>
                        <a:t>Tarım ve Köyişleri Bakanlığı </a:t>
                      </a:r>
                      <a:endParaRPr lang="tr-TR" sz="1100">
                        <a:effectLst/>
                        <a:latin typeface="Times New Roman" panose="02020603050405020304" pitchFamily="18" charset="0"/>
                        <a:ea typeface="Times New Roman" panose="02020603050405020304" pitchFamily="18" charset="0"/>
                      </a:endParaRPr>
                    </a:p>
                  </a:txBody>
                  <a:tcPr marL="60590" marR="60590" marT="0" marB="0"/>
                </a:tc>
                <a:tc>
                  <a:txBody>
                    <a:bodyPr/>
                    <a:lstStyle/>
                    <a:p>
                      <a:pPr algn="just">
                        <a:spcBef>
                          <a:spcPts val="600"/>
                        </a:spcBef>
                        <a:spcAft>
                          <a:spcPts val="0"/>
                        </a:spcAft>
                      </a:pPr>
                      <a:r>
                        <a:rPr lang="tr-TR" sz="1100" u="sng">
                          <a:effectLst/>
                          <a:hlinkClick r:id="rId8" action="ppaction://hlinkfile"/>
                        </a:rPr>
                        <a:t>1262 sayılı</a:t>
                      </a:r>
                      <a:r>
                        <a:rPr lang="tr-TR" sz="1100">
                          <a:effectLst/>
                        </a:rPr>
                        <a:t> ‘İspençiyarı ve Tıbbi Müstahzarlar Kanununa Yeniden Bazı Hükümler İlavesine Dair 3490 sayılı Kanun’</a:t>
                      </a:r>
                      <a:endParaRPr lang="tr-TR" sz="1100">
                        <a:effectLst/>
                        <a:latin typeface="Times New Roman" panose="02020603050405020304" pitchFamily="18" charset="0"/>
                        <a:ea typeface="Times New Roman" panose="02020603050405020304" pitchFamily="18" charset="0"/>
                      </a:endParaRPr>
                    </a:p>
                  </a:txBody>
                  <a:tcPr marL="60590" marR="60590" marT="0" marB="0"/>
                </a:tc>
                <a:extLst>
                  <a:ext uri="{0D108BD9-81ED-4DB2-BD59-A6C34878D82A}">
                    <a16:rowId xmlns:a16="http://schemas.microsoft.com/office/drawing/2014/main" val="10005"/>
                  </a:ext>
                </a:extLst>
              </a:tr>
              <a:tr h="781079">
                <a:tc>
                  <a:txBody>
                    <a:bodyPr/>
                    <a:lstStyle/>
                    <a:p>
                      <a:pPr>
                        <a:spcBef>
                          <a:spcPts val="600"/>
                        </a:spcBef>
                        <a:spcAft>
                          <a:spcPts val="0"/>
                        </a:spcAft>
                      </a:pPr>
                      <a:r>
                        <a:rPr lang="tr-TR" sz="1100" dirty="0">
                          <a:effectLst/>
                        </a:rPr>
                        <a:t>13-İhracatı kotayla veya başka herhangi bir kayıtla sınırlandırılan doğal çiçek soğanları </a:t>
                      </a:r>
                    </a:p>
                  </a:txBody>
                  <a:tcPr marL="60590" marR="60590" marT="0" marB="0"/>
                </a:tc>
                <a:tc>
                  <a:txBody>
                    <a:bodyPr/>
                    <a:lstStyle/>
                    <a:p>
                      <a:pPr>
                        <a:spcBef>
                          <a:spcPts val="600"/>
                        </a:spcBef>
                        <a:spcAft>
                          <a:spcPts val="0"/>
                        </a:spcAft>
                      </a:pPr>
                      <a:r>
                        <a:rPr lang="tr-TR" sz="1100" dirty="0">
                          <a:effectLst/>
                        </a:rPr>
                        <a:t>Tarım ve </a:t>
                      </a:r>
                      <a:r>
                        <a:rPr lang="tr-TR" sz="1100" dirty="0" err="1">
                          <a:effectLst/>
                        </a:rPr>
                        <a:t>Köyişleri</a:t>
                      </a:r>
                      <a:r>
                        <a:rPr lang="tr-TR" sz="1100" dirty="0">
                          <a:effectLst/>
                        </a:rPr>
                        <a:t> Bakanlığı </a:t>
                      </a:r>
                      <a:endParaRPr lang="tr-TR" sz="1100" dirty="0">
                        <a:effectLst/>
                        <a:latin typeface="Times New Roman" panose="02020603050405020304" pitchFamily="18" charset="0"/>
                        <a:ea typeface="Times New Roman" panose="02020603050405020304" pitchFamily="18" charset="0"/>
                      </a:endParaRPr>
                    </a:p>
                  </a:txBody>
                  <a:tcPr marL="60590" marR="60590" marT="0" marB="0"/>
                </a:tc>
                <a:tc>
                  <a:txBody>
                    <a:bodyPr/>
                    <a:lstStyle/>
                    <a:p>
                      <a:pPr algn="just">
                        <a:spcBef>
                          <a:spcPts val="600"/>
                        </a:spcBef>
                        <a:spcAft>
                          <a:spcPts val="0"/>
                        </a:spcAft>
                      </a:pPr>
                      <a:r>
                        <a:rPr lang="tr-TR" sz="1100" dirty="0">
                          <a:effectLst/>
                        </a:rPr>
                        <a:t>06/01/1996 tarih ve 22515 sayılı Resmi </a:t>
                      </a:r>
                      <a:r>
                        <a:rPr lang="tr-TR" sz="1100" dirty="0" err="1">
                          <a:effectLst/>
                        </a:rPr>
                        <a:t>Gazete’de</a:t>
                      </a:r>
                      <a:r>
                        <a:rPr lang="tr-TR" sz="1100" dirty="0">
                          <a:effectLst/>
                        </a:rPr>
                        <a:t> yayımlanmış bulunan </a:t>
                      </a:r>
                      <a:r>
                        <a:rPr lang="tr-TR" sz="1100" u="sng" dirty="0">
                          <a:effectLst/>
                          <a:hlinkClick r:id="rId9" action="ppaction://hlinkfile"/>
                        </a:rPr>
                        <a:t>95/7623</a:t>
                      </a:r>
                      <a:r>
                        <a:rPr lang="tr-TR" sz="1100" dirty="0">
                          <a:effectLst/>
                        </a:rPr>
                        <a:t> sayılı İhracat Rejimi Kararı </a:t>
                      </a:r>
                      <a:endParaRPr lang="tr-TR" sz="1100" dirty="0">
                        <a:effectLst/>
                        <a:latin typeface="Times New Roman" panose="02020603050405020304" pitchFamily="18" charset="0"/>
                        <a:ea typeface="Times New Roman" panose="02020603050405020304" pitchFamily="18" charset="0"/>
                      </a:endParaRPr>
                    </a:p>
                  </a:txBody>
                  <a:tcPr marL="60590" marR="60590" marT="0" marB="0"/>
                </a:tc>
                <a:extLst>
                  <a:ext uri="{0D108BD9-81ED-4DB2-BD59-A6C34878D82A}">
                    <a16:rowId xmlns:a16="http://schemas.microsoft.com/office/drawing/2014/main" val="10006"/>
                  </a:ext>
                </a:extLst>
              </a:tr>
              <a:tr h="532554">
                <a:tc>
                  <a:txBody>
                    <a:bodyPr/>
                    <a:lstStyle/>
                    <a:p>
                      <a:pPr>
                        <a:spcBef>
                          <a:spcPts val="600"/>
                        </a:spcBef>
                        <a:spcAft>
                          <a:spcPts val="0"/>
                        </a:spcAft>
                      </a:pPr>
                      <a:r>
                        <a:rPr lang="tr-TR" sz="1100">
                          <a:effectLst/>
                        </a:rPr>
                        <a:t>14-Damızlık büyük ve küçük baş hayvan </a:t>
                      </a:r>
                      <a:endParaRPr lang="tr-TR" sz="1100">
                        <a:effectLst/>
                        <a:latin typeface="Times New Roman" panose="02020603050405020304" pitchFamily="18" charset="0"/>
                        <a:ea typeface="Times New Roman" panose="02020603050405020304" pitchFamily="18" charset="0"/>
                      </a:endParaRPr>
                    </a:p>
                  </a:txBody>
                  <a:tcPr marL="60590" marR="60590" marT="0" marB="0"/>
                </a:tc>
                <a:tc>
                  <a:txBody>
                    <a:bodyPr/>
                    <a:lstStyle/>
                    <a:p>
                      <a:pPr>
                        <a:spcBef>
                          <a:spcPts val="600"/>
                        </a:spcBef>
                        <a:spcAft>
                          <a:spcPts val="0"/>
                        </a:spcAft>
                      </a:pPr>
                      <a:r>
                        <a:rPr lang="tr-TR" sz="1100">
                          <a:effectLst/>
                        </a:rPr>
                        <a:t>Tarım ve Köyişleri Bakanlığı </a:t>
                      </a:r>
                      <a:endParaRPr lang="tr-TR" sz="1100">
                        <a:effectLst/>
                        <a:latin typeface="Times New Roman" panose="02020603050405020304" pitchFamily="18" charset="0"/>
                        <a:ea typeface="Times New Roman" panose="02020603050405020304" pitchFamily="18" charset="0"/>
                      </a:endParaRPr>
                    </a:p>
                  </a:txBody>
                  <a:tcPr marL="60590" marR="60590" marT="0" marB="0"/>
                </a:tc>
                <a:tc>
                  <a:txBody>
                    <a:bodyPr/>
                    <a:lstStyle/>
                    <a:p>
                      <a:pPr algn="just">
                        <a:spcBef>
                          <a:spcPts val="600"/>
                        </a:spcBef>
                        <a:spcAft>
                          <a:spcPts val="0"/>
                        </a:spcAft>
                      </a:pPr>
                      <a:r>
                        <a:rPr lang="tr-TR" sz="1100" dirty="0">
                          <a:effectLst/>
                        </a:rPr>
                        <a:t>10/03/2001 tarih ve 24338 sayılı Resmi </a:t>
                      </a:r>
                      <a:r>
                        <a:rPr lang="tr-TR" sz="1100" dirty="0" err="1">
                          <a:effectLst/>
                        </a:rPr>
                        <a:t>Gazete’de</a:t>
                      </a:r>
                      <a:r>
                        <a:rPr lang="tr-TR" sz="1100" dirty="0">
                          <a:effectLst/>
                        </a:rPr>
                        <a:t> yayımlanmış bulunan </a:t>
                      </a:r>
                      <a:r>
                        <a:rPr lang="tr-TR" sz="1100" u="sng" dirty="0">
                          <a:effectLst/>
                          <a:hlinkClick r:id="rId3" action="ppaction://hlinkfile"/>
                        </a:rPr>
                        <a:t>4631 sayılı</a:t>
                      </a:r>
                      <a:r>
                        <a:rPr lang="tr-TR" sz="1100" dirty="0">
                          <a:effectLst/>
                        </a:rPr>
                        <a:t> ‘Hayvan Islahı </a:t>
                      </a:r>
                      <a:r>
                        <a:rPr lang="tr-TR" sz="1100" u="sng" dirty="0">
                          <a:effectLst/>
                          <a:hlinkClick r:id="rId4" action="ppaction://hlinkfile"/>
                        </a:rPr>
                        <a:t>Kanunu</a:t>
                      </a:r>
                      <a:r>
                        <a:rPr lang="tr-TR" sz="1100" dirty="0">
                          <a:effectLst/>
                        </a:rPr>
                        <a:t>’</a:t>
                      </a:r>
                      <a:endParaRPr lang="tr-TR" sz="1100" dirty="0">
                        <a:effectLst/>
                        <a:latin typeface="Times New Roman" panose="02020603050405020304" pitchFamily="18" charset="0"/>
                        <a:ea typeface="Times New Roman" panose="02020603050405020304" pitchFamily="18" charset="0"/>
                      </a:endParaRPr>
                    </a:p>
                  </a:txBody>
                  <a:tcPr marL="60590" marR="60590" marT="0" marB="0"/>
                </a:tc>
                <a:extLst>
                  <a:ext uri="{0D108BD9-81ED-4DB2-BD59-A6C34878D82A}">
                    <a16:rowId xmlns:a16="http://schemas.microsoft.com/office/drawing/2014/main" val="10007"/>
                  </a:ext>
                </a:extLst>
              </a:tr>
            </a:tbl>
          </a:graphicData>
        </a:graphic>
      </p:graphicFrame>
      <p:sp>
        <p:nvSpPr>
          <p:cNvPr id="5" name="Rectangle 1"/>
          <p:cNvSpPr>
            <a:spLocks noChangeArrowheads="1"/>
          </p:cNvSpPr>
          <p:nvPr/>
        </p:nvSpPr>
        <p:spPr bwMode="auto">
          <a:xfrm>
            <a:off x="3316288" y="18208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3316288" y="1820863"/>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41378336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191590"/>
            <a:ext cx="10972800" cy="478970"/>
          </a:xfrm>
        </p:spPr>
        <p:txBody>
          <a:bodyPr>
            <a:normAutofit fontScale="90000"/>
          </a:bodyPr>
          <a:lstStyle/>
          <a:p>
            <a:r>
              <a:rPr lang="tr-TR" dirty="0">
                <a:solidFill>
                  <a:srgbClr val="FF0000"/>
                </a:solidFill>
              </a:rPr>
              <a:t>İHRACI ÖN İZNE BAĞLI </a:t>
            </a:r>
            <a:r>
              <a:rPr lang="tr-TR" dirty="0" smtClean="0">
                <a:solidFill>
                  <a:srgbClr val="FF0000"/>
                </a:solidFill>
              </a:rPr>
              <a:t>MALLAR-3</a:t>
            </a:r>
            <a:endParaRPr lang="tr-TR" dirty="0">
              <a:solidFill>
                <a:srgbClr val="FF0000"/>
              </a:solidFill>
            </a:endParaRPr>
          </a:p>
        </p:txBody>
      </p:sp>
      <p:graphicFrame>
        <p:nvGraphicFramePr>
          <p:cNvPr id="4" name="İçerik Yer Tutucusu 3"/>
          <p:cNvGraphicFramePr>
            <a:graphicFrameLocks noGrp="1"/>
          </p:cNvGraphicFramePr>
          <p:nvPr>
            <p:ph idx="1"/>
            <p:extLst/>
          </p:nvPr>
        </p:nvGraphicFramePr>
        <p:xfrm>
          <a:off x="818605" y="766356"/>
          <a:ext cx="11007634" cy="4214628"/>
        </p:xfrm>
        <a:graphic>
          <a:graphicData uri="http://schemas.openxmlformats.org/drawingml/2006/table">
            <a:tbl>
              <a:tblPr>
                <a:tableStyleId>{5C22544A-7EE6-4342-B048-85BDC9FD1C3A}</a:tableStyleId>
              </a:tblPr>
              <a:tblGrid>
                <a:gridCol w="4055175">
                  <a:extLst>
                    <a:ext uri="{9D8B030D-6E8A-4147-A177-3AD203B41FA5}">
                      <a16:colId xmlns:a16="http://schemas.microsoft.com/office/drawing/2014/main" val="20000"/>
                    </a:ext>
                  </a:extLst>
                </a:gridCol>
                <a:gridCol w="2174244">
                  <a:extLst>
                    <a:ext uri="{9D8B030D-6E8A-4147-A177-3AD203B41FA5}">
                      <a16:colId xmlns:a16="http://schemas.microsoft.com/office/drawing/2014/main" val="20001"/>
                    </a:ext>
                  </a:extLst>
                </a:gridCol>
                <a:gridCol w="4778215">
                  <a:extLst>
                    <a:ext uri="{9D8B030D-6E8A-4147-A177-3AD203B41FA5}">
                      <a16:colId xmlns:a16="http://schemas.microsoft.com/office/drawing/2014/main" val="20002"/>
                    </a:ext>
                  </a:extLst>
                </a:gridCol>
              </a:tblGrid>
              <a:tr h="289518">
                <a:tc>
                  <a:txBody>
                    <a:bodyPr/>
                    <a:lstStyle/>
                    <a:p>
                      <a:pPr algn="just">
                        <a:spcBef>
                          <a:spcPts val="600"/>
                        </a:spcBef>
                        <a:spcAft>
                          <a:spcPts val="0"/>
                        </a:spcAft>
                      </a:pPr>
                      <a:r>
                        <a:rPr lang="tr-TR" sz="1050" dirty="0">
                          <a:effectLst/>
                        </a:rPr>
                        <a:t>15-Doğa Mantarı (Sadece AB üyesi </a:t>
                      </a:r>
                      <a:r>
                        <a:rPr lang="tr-TR" sz="1050" dirty="0" smtClean="0">
                          <a:effectLst/>
                        </a:rPr>
                        <a:t>ülkelere </a:t>
                      </a:r>
                      <a:r>
                        <a:rPr lang="tr-TR" sz="1050" dirty="0">
                          <a:effectLst/>
                        </a:rPr>
                        <a:t>yönelik ihracat için) </a:t>
                      </a:r>
                      <a:endParaRPr lang="tr-TR" sz="1050" dirty="0">
                        <a:effectLst/>
                        <a:latin typeface="Times New Roman" panose="02020603050405020304" pitchFamily="18" charset="0"/>
                        <a:ea typeface="Times New Roman" panose="02020603050405020304" pitchFamily="18" charset="0"/>
                      </a:endParaRPr>
                    </a:p>
                  </a:txBody>
                  <a:tcPr marL="42570" marR="42570" marT="0" marB="0"/>
                </a:tc>
                <a:tc>
                  <a:txBody>
                    <a:bodyPr/>
                    <a:lstStyle/>
                    <a:p>
                      <a:pPr>
                        <a:spcBef>
                          <a:spcPts val="600"/>
                        </a:spcBef>
                        <a:spcAft>
                          <a:spcPts val="0"/>
                        </a:spcAft>
                      </a:pPr>
                      <a:r>
                        <a:rPr lang="tr-TR" sz="1050" dirty="0" smtClean="0">
                          <a:effectLst/>
                        </a:rPr>
                        <a:t>Tarım ve </a:t>
                      </a:r>
                      <a:r>
                        <a:rPr lang="tr-TR" sz="1050" dirty="0" err="1" smtClean="0">
                          <a:effectLst/>
                        </a:rPr>
                        <a:t>Köyişleri</a:t>
                      </a:r>
                      <a:r>
                        <a:rPr lang="tr-TR" sz="1050" dirty="0" smtClean="0">
                          <a:effectLst/>
                        </a:rPr>
                        <a:t> Bakanlığı </a:t>
                      </a:r>
                      <a:endParaRPr lang="tr-TR" sz="1050" dirty="0">
                        <a:effectLst/>
                        <a:latin typeface="Times New Roman" panose="02020603050405020304" pitchFamily="18" charset="0"/>
                        <a:ea typeface="Times New Roman" panose="02020603050405020304" pitchFamily="18" charset="0"/>
                      </a:endParaRPr>
                    </a:p>
                  </a:txBody>
                  <a:tcPr marL="42570" marR="42570" marT="0" marB="0"/>
                </a:tc>
                <a:tc>
                  <a:txBody>
                    <a:bodyPr/>
                    <a:lstStyle/>
                    <a:p>
                      <a:pPr algn="just">
                        <a:spcBef>
                          <a:spcPts val="600"/>
                        </a:spcBef>
                        <a:spcAft>
                          <a:spcPts val="0"/>
                        </a:spcAft>
                      </a:pPr>
                      <a:r>
                        <a:rPr lang="tr-TR" sz="1050" dirty="0">
                          <a:effectLst/>
                        </a:rPr>
                        <a:t>06/01/1996 tarih ve 22515 sayılı Resmi </a:t>
                      </a:r>
                      <a:r>
                        <a:rPr lang="tr-TR" sz="1050" dirty="0" err="1">
                          <a:effectLst/>
                        </a:rPr>
                        <a:t>Gazete’de</a:t>
                      </a:r>
                      <a:r>
                        <a:rPr lang="tr-TR" sz="1050" dirty="0">
                          <a:effectLst/>
                        </a:rPr>
                        <a:t> yayımlanmış bulunan </a:t>
                      </a:r>
                      <a:r>
                        <a:rPr lang="tr-TR" sz="1050" u="sng" dirty="0">
                          <a:effectLst/>
                          <a:hlinkClick r:id="rId3" action="ppaction://hlinkfile"/>
                        </a:rPr>
                        <a:t>95/7623</a:t>
                      </a:r>
                      <a:r>
                        <a:rPr lang="tr-TR" sz="1050" dirty="0">
                          <a:effectLst/>
                        </a:rPr>
                        <a:t> sayılı İhracat Rejimi Kararı</a:t>
                      </a:r>
                      <a:endParaRPr lang="tr-TR" sz="1050" dirty="0">
                        <a:effectLst/>
                        <a:latin typeface="Times New Roman" panose="02020603050405020304" pitchFamily="18" charset="0"/>
                        <a:ea typeface="Times New Roman" panose="02020603050405020304" pitchFamily="18" charset="0"/>
                      </a:endParaRPr>
                    </a:p>
                  </a:txBody>
                  <a:tcPr marL="42570" marR="42570" marT="0" marB="0"/>
                </a:tc>
                <a:extLst>
                  <a:ext uri="{0D108BD9-81ED-4DB2-BD59-A6C34878D82A}">
                    <a16:rowId xmlns:a16="http://schemas.microsoft.com/office/drawing/2014/main" val="10000"/>
                  </a:ext>
                </a:extLst>
              </a:tr>
              <a:tr h="289518">
                <a:tc>
                  <a:txBody>
                    <a:bodyPr/>
                    <a:lstStyle/>
                    <a:p>
                      <a:pPr algn="just">
                        <a:spcBef>
                          <a:spcPts val="600"/>
                        </a:spcBef>
                        <a:spcAft>
                          <a:spcPts val="0"/>
                        </a:spcAft>
                      </a:pPr>
                      <a:r>
                        <a:rPr lang="tr-TR" sz="1050" dirty="0">
                          <a:effectLst/>
                        </a:rPr>
                        <a:t>16-Mavi yüzgeçli orkinos (</a:t>
                      </a:r>
                      <a:r>
                        <a:rPr lang="tr-TR" sz="1050" dirty="0" err="1">
                          <a:effectLst/>
                        </a:rPr>
                        <a:t>thynus</a:t>
                      </a:r>
                      <a:r>
                        <a:rPr lang="tr-TR" sz="1050" dirty="0">
                          <a:effectLst/>
                        </a:rPr>
                        <a:t> </a:t>
                      </a:r>
                      <a:r>
                        <a:rPr lang="tr-TR" sz="1050" dirty="0" err="1">
                          <a:effectLst/>
                        </a:rPr>
                        <a:t>thunnus</a:t>
                      </a:r>
                      <a:r>
                        <a:rPr lang="tr-TR" sz="1050" dirty="0">
                          <a:effectLst/>
                        </a:rPr>
                        <a:t>) (canlı, taze soğutulmuş, dondurulmuş veya işlenmiş) </a:t>
                      </a:r>
                      <a:endParaRPr lang="tr-TR" sz="1050" dirty="0">
                        <a:effectLst/>
                        <a:latin typeface="Times New Roman" panose="02020603050405020304" pitchFamily="18" charset="0"/>
                        <a:ea typeface="Times New Roman" panose="02020603050405020304" pitchFamily="18" charset="0"/>
                      </a:endParaRPr>
                    </a:p>
                  </a:txBody>
                  <a:tcPr marL="42570" marR="42570" marT="0" marB="0"/>
                </a:tc>
                <a:tc>
                  <a:txBody>
                    <a:bodyPr/>
                    <a:lstStyle/>
                    <a:p>
                      <a:pPr>
                        <a:spcBef>
                          <a:spcPts val="600"/>
                        </a:spcBef>
                        <a:spcAft>
                          <a:spcPts val="0"/>
                        </a:spcAft>
                      </a:pPr>
                      <a:r>
                        <a:rPr lang="tr-TR" sz="1050">
                          <a:effectLst/>
                        </a:rPr>
                        <a:t>Tarım ve Köyişleri Bakanlığı </a:t>
                      </a:r>
                      <a:endParaRPr lang="tr-TR" sz="1050">
                        <a:effectLst/>
                        <a:latin typeface="Times New Roman" panose="02020603050405020304" pitchFamily="18" charset="0"/>
                        <a:ea typeface="Times New Roman" panose="02020603050405020304" pitchFamily="18" charset="0"/>
                      </a:endParaRPr>
                    </a:p>
                  </a:txBody>
                  <a:tcPr marL="42570" marR="42570" marT="0" marB="0"/>
                </a:tc>
                <a:tc>
                  <a:txBody>
                    <a:bodyPr/>
                    <a:lstStyle/>
                    <a:p>
                      <a:pPr algn="just">
                        <a:spcBef>
                          <a:spcPts val="600"/>
                        </a:spcBef>
                        <a:spcAft>
                          <a:spcPts val="0"/>
                        </a:spcAft>
                      </a:pPr>
                      <a:r>
                        <a:rPr lang="tr-TR" sz="1050" dirty="0">
                          <a:effectLst/>
                        </a:rPr>
                        <a:t>06/01/1996 tarih ve 22515 sayılı Resmi </a:t>
                      </a:r>
                      <a:r>
                        <a:rPr lang="tr-TR" sz="1050" dirty="0" err="1">
                          <a:effectLst/>
                        </a:rPr>
                        <a:t>Gazete’de</a:t>
                      </a:r>
                      <a:r>
                        <a:rPr lang="tr-TR" sz="1050" dirty="0">
                          <a:effectLst/>
                        </a:rPr>
                        <a:t> yayımlanmış bulunan </a:t>
                      </a:r>
                      <a:r>
                        <a:rPr lang="tr-TR" sz="1050" u="sng" dirty="0">
                          <a:effectLst/>
                          <a:hlinkClick r:id="rId3" action="ppaction://hlinkfile"/>
                        </a:rPr>
                        <a:t>95/7623</a:t>
                      </a:r>
                      <a:r>
                        <a:rPr lang="tr-TR" sz="1050" dirty="0">
                          <a:effectLst/>
                        </a:rPr>
                        <a:t> sayılı İhracat Rejimi Kararı</a:t>
                      </a:r>
                      <a:endParaRPr lang="tr-TR" sz="1050" dirty="0">
                        <a:effectLst/>
                        <a:latin typeface="Times New Roman" panose="02020603050405020304" pitchFamily="18" charset="0"/>
                        <a:ea typeface="Times New Roman" panose="02020603050405020304" pitchFamily="18" charset="0"/>
                      </a:endParaRPr>
                    </a:p>
                  </a:txBody>
                  <a:tcPr marL="42570" marR="42570" marT="0" marB="0"/>
                </a:tc>
                <a:extLst>
                  <a:ext uri="{0D108BD9-81ED-4DB2-BD59-A6C34878D82A}">
                    <a16:rowId xmlns:a16="http://schemas.microsoft.com/office/drawing/2014/main" val="10001"/>
                  </a:ext>
                </a:extLst>
              </a:tr>
              <a:tr h="827193">
                <a:tc>
                  <a:txBody>
                    <a:bodyPr/>
                    <a:lstStyle/>
                    <a:p>
                      <a:pPr algn="just">
                        <a:spcBef>
                          <a:spcPts val="600"/>
                        </a:spcBef>
                        <a:spcAft>
                          <a:spcPts val="0"/>
                        </a:spcAft>
                      </a:pPr>
                      <a:r>
                        <a:rPr lang="tr-TR" sz="1000" dirty="0">
                          <a:effectLst/>
                        </a:rPr>
                        <a:t>17-Nükleer ve Nükleer Çift Kullanımlı Eşyaların İhracatında İzne Esas Olacak Belgelerin Verilmesine İlişkin Yönetmelik kapsamındaki </a:t>
                      </a:r>
                      <a:r>
                        <a:rPr lang="tr-TR" sz="1000" dirty="0" smtClean="0">
                          <a:effectLst/>
                        </a:rPr>
                        <a:t>mallar</a:t>
                      </a:r>
                      <a:endParaRPr lang="tr-TR" sz="1000" dirty="0">
                        <a:effectLst/>
                      </a:endParaRPr>
                    </a:p>
                  </a:txBody>
                  <a:tcPr marL="42570" marR="42570" marT="0" marB="0"/>
                </a:tc>
                <a:tc>
                  <a:txBody>
                    <a:bodyPr/>
                    <a:lstStyle/>
                    <a:p>
                      <a:pPr>
                        <a:spcBef>
                          <a:spcPts val="600"/>
                        </a:spcBef>
                        <a:spcAft>
                          <a:spcPts val="0"/>
                        </a:spcAft>
                      </a:pPr>
                      <a:r>
                        <a:rPr lang="tr-TR" sz="1000" dirty="0">
                          <a:effectLst/>
                        </a:rPr>
                        <a:t>Türkiye Atom Enerjisi Kurumu </a:t>
                      </a:r>
                      <a:endParaRPr lang="tr-TR" sz="1000" dirty="0">
                        <a:effectLst/>
                        <a:latin typeface="Times New Roman" panose="02020603050405020304" pitchFamily="18" charset="0"/>
                        <a:ea typeface="Times New Roman" panose="02020603050405020304" pitchFamily="18" charset="0"/>
                      </a:endParaRPr>
                    </a:p>
                  </a:txBody>
                  <a:tcPr marL="42570" marR="42570" marT="0" marB="0"/>
                </a:tc>
                <a:tc>
                  <a:txBody>
                    <a:bodyPr/>
                    <a:lstStyle/>
                    <a:p>
                      <a:pPr algn="just">
                        <a:spcBef>
                          <a:spcPts val="600"/>
                        </a:spcBef>
                        <a:spcAft>
                          <a:spcPts val="0"/>
                        </a:spcAft>
                      </a:pPr>
                      <a:r>
                        <a:rPr lang="tr-TR" sz="1000" dirty="0">
                          <a:effectLst/>
                        </a:rPr>
                        <a:t>13/09/2007 tarih ve 26642 sayılı Resmi </a:t>
                      </a:r>
                      <a:r>
                        <a:rPr lang="tr-TR" sz="1000" dirty="0" err="1">
                          <a:effectLst/>
                        </a:rPr>
                        <a:t>Gazete’de</a:t>
                      </a:r>
                      <a:r>
                        <a:rPr lang="tr-TR" sz="1000" dirty="0">
                          <a:effectLst/>
                        </a:rPr>
                        <a:t> yayımlanmış bulunan ‘Nükleer ve Nükleer Çift Kullanımlı Eşyaların İhracatında İzne Esas Olacak Belgenin Verilmesine İlişkin </a:t>
                      </a:r>
                      <a:r>
                        <a:rPr lang="tr-TR" sz="1000" u="sng" dirty="0">
                          <a:effectLst/>
                          <a:hlinkClick r:id="rId4" action="ppaction://hlinkfile"/>
                        </a:rPr>
                        <a:t>Yönetmelik’</a:t>
                      </a:r>
                      <a:r>
                        <a:rPr lang="tr-TR" sz="1000" dirty="0">
                          <a:effectLst/>
                        </a:rPr>
                        <a:t> ve ‘Nükleer ve Nükleer Çift Kullanımlı Eşyaların İhracatında İzne Esas Olacak Belgenin Verilmesine İlişkin Yönetmelik Kapsamına Giren Eşya Kalemlerini Belirten ‘Nükleer Transfer Uyarı Listesi’ ve ‘Nükleer Çift Kullanımlı Eşya Listesi’ne İlişkin Tebliğ’ (TAEK/NGD:</a:t>
                      </a:r>
                      <a:r>
                        <a:rPr lang="tr-TR" sz="1000" u="sng" dirty="0">
                          <a:effectLst/>
                          <a:hlinkClick r:id="rId5" action="ppaction://hlinkfile"/>
                        </a:rPr>
                        <a:t>2007/1)</a:t>
                      </a:r>
                      <a:endParaRPr lang="tr-TR" sz="1000" dirty="0">
                        <a:effectLst/>
                        <a:latin typeface="Times New Roman" panose="02020603050405020304" pitchFamily="18" charset="0"/>
                        <a:ea typeface="Times New Roman" panose="02020603050405020304" pitchFamily="18" charset="0"/>
                      </a:endParaRPr>
                    </a:p>
                  </a:txBody>
                  <a:tcPr marL="42570" marR="42570" marT="0" marB="0"/>
                </a:tc>
                <a:extLst>
                  <a:ext uri="{0D108BD9-81ED-4DB2-BD59-A6C34878D82A}">
                    <a16:rowId xmlns:a16="http://schemas.microsoft.com/office/drawing/2014/main" val="10002"/>
                  </a:ext>
                </a:extLst>
              </a:tr>
              <a:tr h="827193">
                <a:tc>
                  <a:txBody>
                    <a:bodyPr/>
                    <a:lstStyle/>
                    <a:p>
                      <a:pPr>
                        <a:spcBef>
                          <a:spcPts val="600"/>
                        </a:spcBef>
                        <a:spcAft>
                          <a:spcPts val="0"/>
                        </a:spcAft>
                      </a:pPr>
                      <a:r>
                        <a:rPr lang="tr-TR" sz="1000" dirty="0">
                          <a:effectLst/>
                        </a:rPr>
                        <a:t>18-Füze Teknolojisi Kontrol Rejimi Ekipman, Yazılım ve Teknoloji </a:t>
                      </a:r>
                      <a:r>
                        <a:rPr lang="tr-TR" sz="1000" dirty="0" err="1">
                          <a:effectLst/>
                        </a:rPr>
                        <a:t>Ek’i</a:t>
                      </a:r>
                      <a:r>
                        <a:rPr lang="tr-TR" sz="1000" dirty="0">
                          <a:effectLst/>
                        </a:rPr>
                        <a:t> Dahilindeki Malzemeler</a:t>
                      </a:r>
                      <a:endParaRPr lang="tr-TR" sz="1000" dirty="0">
                        <a:effectLst/>
                        <a:latin typeface="Times New Roman" panose="02020603050405020304" pitchFamily="18" charset="0"/>
                        <a:ea typeface="Times New Roman" panose="02020603050405020304" pitchFamily="18" charset="0"/>
                      </a:endParaRPr>
                    </a:p>
                  </a:txBody>
                  <a:tcPr marL="42570" marR="42570" marT="0" marB="0"/>
                </a:tc>
                <a:tc>
                  <a:txBody>
                    <a:bodyPr/>
                    <a:lstStyle/>
                    <a:p>
                      <a:pPr>
                        <a:spcBef>
                          <a:spcPts val="600"/>
                        </a:spcBef>
                        <a:spcAft>
                          <a:spcPts val="0"/>
                        </a:spcAft>
                      </a:pPr>
                      <a:r>
                        <a:rPr lang="tr-TR" sz="1000" dirty="0">
                          <a:effectLst/>
                        </a:rPr>
                        <a:t>Milli Savunma Bakanlığı </a:t>
                      </a:r>
                      <a:endParaRPr lang="tr-TR" sz="1000" dirty="0">
                        <a:effectLst/>
                        <a:latin typeface="Times New Roman" panose="02020603050405020304" pitchFamily="18" charset="0"/>
                        <a:ea typeface="Times New Roman" panose="02020603050405020304" pitchFamily="18" charset="0"/>
                      </a:endParaRPr>
                    </a:p>
                  </a:txBody>
                  <a:tcPr marL="42570" marR="42570" marT="0" marB="0"/>
                </a:tc>
                <a:tc>
                  <a:txBody>
                    <a:bodyPr/>
                    <a:lstStyle/>
                    <a:p>
                      <a:pPr algn="just">
                        <a:spcBef>
                          <a:spcPts val="600"/>
                        </a:spcBef>
                        <a:spcAft>
                          <a:spcPts val="0"/>
                        </a:spcAft>
                      </a:pPr>
                      <a:r>
                        <a:rPr lang="tr-TR" sz="1000" dirty="0">
                          <a:effectLst/>
                        </a:rPr>
                        <a:t>03/07/2004 tarih ve 25511 sayılı Resmi </a:t>
                      </a:r>
                      <a:r>
                        <a:rPr lang="tr-TR" sz="1000" dirty="0" err="1">
                          <a:effectLst/>
                        </a:rPr>
                        <a:t>Gazete’de</a:t>
                      </a:r>
                      <a:r>
                        <a:rPr lang="tr-TR" sz="1000" dirty="0">
                          <a:effectLst/>
                        </a:rPr>
                        <a:t> yayımlanmış bulunan </a:t>
                      </a:r>
                      <a:r>
                        <a:rPr lang="tr-TR" sz="1000" u="sng" dirty="0">
                          <a:effectLst/>
                          <a:hlinkClick r:id="rId6" action="ppaction://hlinkfile"/>
                        </a:rPr>
                        <a:t>5201 sayılı</a:t>
                      </a:r>
                      <a:r>
                        <a:rPr lang="tr-TR" sz="1000" dirty="0">
                          <a:effectLst/>
                        </a:rPr>
                        <a:t> ‘Harp Araç ve Gereçleri ile Silah, Mühimmat ve Patlayıcı Madde Üreten Sanayi Kuruluşlarının Denetimi Hakkında Kanun’un 4üncü maddesi gereği her yıl revize edilerek Resmi </a:t>
                      </a:r>
                      <a:r>
                        <a:rPr lang="tr-TR" sz="1000" dirty="0" err="1">
                          <a:effectLst/>
                        </a:rPr>
                        <a:t>Gazete’de</a:t>
                      </a:r>
                      <a:r>
                        <a:rPr lang="tr-TR" sz="1000" dirty="0">
                          <a:effectLst/>
                        </a:rPr>
                        <a:t> yayımlanan ‘Kontrole Tabi Tutulacak Harp Araç ve Gereçleri ile Silah, Mühimmat ve Bunlara Ait Yedek Parçalar, Askeri Patlayıcı Maddeler, Bunlara Ait Teknolojilere </a:t>
                      </a:r>
                      <a:r>
                        <a:rPr lang="tr-TR" sz="1000" u="sng" dirty="0">
                          <a:effectLst/>
                          <a:hlinkClick r:id="rId7" action="ppaction://hlinkfile"/>
                        </a:rPr>
                        <a:t>İlişkin Liste</a:t>
                      </a:r>
                      <a:r>
                        <a:rPr lang="tr-TR" sz="1000" dirty="0">
                          <a:effectLst/>
                        </a:rPr>
                        <a:t>’</a:t>
                      </a:r>
                      <a:endParaRPr lang="tr-TR" sz="1000" dirty="0">
                        <a:effectLst/>
                        <a:latin typeface="Times New Roman" panose="02020603050405020304" pitchFamily="18" charset="0"/>
                        <a:ea typeface="Times New Roman" panose="02020603050405020304" pitchFamily="18" charset="0"/>
                      </a:endParaRPr>
                    </a:p>
                  </a:txBody>
                  <a:tcPr marL="42570" marR="42570" marT="0" marB="0"/>
                </a:tc>
                <a:extLst>
                  <a:ext uri="{0D108BD9-81ED-4DB2-BD59-A6C34878D82A}">
                    <a16:rowId xmlns:a16="http://schemas.microsoft.com/office/drawing/2014/main" val="10003"/>
                  </a:ext>
                </a:extLst>
              </a:tr>
              <a:tr h="290281">
                <a:tc>
                  <a:txBody>
                    <a:bodyPr/>
                    <a:lstStyle/>
                    <a:p>
                      <a:pPr>
                        <a:spcBef>
                          <a:spcPts val="600"/>
                        </a:spcBef>
                        <a:spcAft>
                          <a:spcPts val="0"/>
                        </a:spcAft>
                      </a:pPr>
                      <a:r>
                        <a:rPr lang="tr-TR" sz="1050" dirty="0">
                          <a:effectLst/>
                        </a:rPr>
                        <a:t>19- Şeker  </a:t>
                      </a:r>
                    </a:p>
                  </a:txBody>
                  <a:tcPr marL="42570" marR="42570" marT="0" marB="0"/>
                </a:tc>
                <a:tc>
                  <a:txBody>
                    <a:bodyPr/>
                    <a:lstStyle/>
                    <a:p>
                      <a:pPr>
                        <a:spcBef>
                          <a:spcPts val="600"/>
                        </a:spcBef>
                        <a:spcAft>
                          <a:spcPts val="0"/>
                        </a:spcAft>
                      </a:pPr>
                      <a:r>
                        <a:rPr lang="tr-TR" sz="1050" dirty="0">
                          <a:effectLst/>
                        </a:rPr>
                        <a:t>T.C. Şeker Kurumu </a:t>
                      </a:r>
                      <a:endParaRPr lang="tr-TR" sz="1050" dirty="0">
                        <a:effectLst/>
                        <a:latin typeface="Times New Roman" panose="02020603050405020304" pitchFamily="18" charset="0"/>
                        <a:ea typeface="Times New Roman" panose="02020603050405020304" pitchFamily="18" charset="0"/>
                      </a:endParaRPr>
                    </a:p>
                  </a:txBody>
                  <a:tcPr marL="42570" marR="42570" marT="0" marB="0"/>
                </a:tc>
                <a:tc>
                  <a:txBody>
                    <a:bodyPr/>
                    <a:lstStyle/>
                    <a:p>
                      <a:pPr>
                        <a:spcBef>
                          <a:spcPts val="600"/>
                        </a:spcBef>
                        <a:spcAft>
                          <a:spcPts val="0"/>
                        </a:spcAft>
                      </a:pPr>
                      <a:r>
                        <a:rPr lang="tr-TR" sz="1050" dirty="0">
                          <a:effectLst/>
                        </a:rPr>
                        <a:t>19/04/2001 tarih ve 24378 sayılı Resmi </a:t>
                      </a:r>
                      <a:r>
                        <a:rPr lang="tr-TR" sz="1050" dirty="0" err="1">
                          <a:effectLst/>
                        </a:rPr>
                        <a:t>Gazete’de</a:t>
                      </a:r>
                      <a:r>
                        <a:rPr lang="tr-TR" sz="1050" dirty="0">
                          <a:effectLst/>
                        </a:rPr>
                        <a:t> yayımlanmış bulunan </a:t>
                      </a:r>
                      <a:r>
                        <a:rPr lang="tr-TR" sz="1050" u="sng" dirty="0">
                          <a:effectLst/>
                          <a:hlinkClick r:id="rId8" action="ppaction://hlinkfile"/>
                        </a:rPr>
                        <a:t>4634 sayılı</a:t>
                      </a:r>
                      <a:r>
                        <a:rPr lang="tr-TR" sz="1050" dirty="0">
                          <a:effectLst/>
                        </a:rPr>
                        <a:t> ‘Şeker Kanunu’</a:t>
                      </a:r>
                      <a:endParaRPr lang="tr-TR" sz="1050" dirty="0">
                        <a:effectLst/>
                        <a:latin typeface="Times New Roman" panose="02020603050405020304" pitchFamily="18" charset="0"/>
                        <a:ea typeface="Times New Roman" panose="02020603050405020304" pitchFamily="18" charset="0"/>
                      </a:endParaRPr>
                    </a:p>
                  </a:txBody>
                  <a:tcPr marL="42570" marR="42570" marT="0" marB="0"/>
                </a:tc>
                <a:extLst>
                  <a:ext uri="{0D108BD9-81ED-4DB2-BD59-A6C34878D82A}">
                    <a16:rowId xmlns:a16="http://schemas.microsoft.com/office/drawing/2014/main" val="10004"/>
                  </a:ext>
                </a:extLst>
              </a:tr>
              <a:tr h="827193">
                <a:tc>
                  <a:txBody>
                    <a:bodyPr/>
                    <a:lstStyle/>
                    <a:p>
                      <a:pPr>
                        <a:spcBef>
                          <a:spcPts val="600"/>
                        </a:spcBef>
                        <a:spcAft>
                          <a:spcPts val="0"/>
                        </a:spcAft>
                      </a:pPr>
                      <a:r>
                        <a:rPr lang="tr-TR" sz="1100" dirty="0">
                          <a:effectLst/>
                        </a:rPr>
                        <a:t>20- Orman ağacı tohumları ve diğer yetiştirme materyalleri </a:t>
                      </a:r>
                      <a:endParaRPr lang="tr-TR" sz="1100" dirty="0">
                        <a:effectLst/>
                        <a:latin typeface="Times New Roman" panose="02020603050405020304" pitchFamily="18" charset="0"/>
                        <a:ea typeface="Times New Roman" panose="02020603050405020304" pitchFamily="18" charset="0"/>
                      </a:endParaRPr>
                    </a:p>
                  </a:txBody>
                  <a:tcPr marL="42570" marR="42570" marT="0" marB="0"/>
                </a:tc>
                <a:tc>
                  <a:txBody>
                    <a:bodyPr/>
                    <a:lstStyle/>
                    <a:p>
                      <a:pPr>
                        <a:spcBef>
                          <a:spcPts val="600"/>
                        </a:spcBef>
                        <a:spcAft>
                          <a:spcPts val="0"/>
                        </a:spcAft>
                      </a:pPr>
                      <a:r>
                        <a:rPr lang="tr-TR" sz="1100" dirty="0">
                          <a:effectLst/>
                        </a:rPr>
                        <a:t>Çevre ve Orman Bakanlığı</a:t>
                      </a:r>
                      <a:endParaRPr lang="tr-TR" sz="1100" dirty="0">
                        <a:effectLst/>
                        <a:latin typeface="Times New Roman" panose="02020603050405020304" pitchFamily="18" charset="0"/>
                        <a:ea typeface="Times New Roman" panose="02020603050405020304" pitchFamily="18" charset="0"/>
                      </a:endParaRPr>
                    </a:p>
                  </a:txBody>
                  <a:tcPr marL="42570" marR="42570" marT="0" marB="0"/>
                </a:tc>
                <a:tc>
                  <a:txBody>
                    <a:bodyPr/>
                    <a:lstStyle/>
                    <a:p>
                      <a:pPr algn="just">
                        <a:spcBef>
                          <a:spcPts val="600"/>
                        </a:spcBef>
                        <a:spcAft>
                          <a:spcPts val="0"/>
                        </a:spcAft>
                        <a:tabLst>
                          <a:tab pos="449580" algn="l"/>
                        </a:tabLst>
                      </a:pPr>
                      <a:r>
                        <a:rPr lang="tr-TR" sz="1100" dirty="0">
                          <a:effectLst/>
                        </a:rPr>
                        <a:t>08/05/2003 tarih ve 25102 sayılı Resmi </a:t>
                      </a:r>
                      <a:r>
                        <a:rPr lang="tr-TR" sz="1100" dirty="0" err="1">
                          <a:effectLst/>
                        </a:rPr>
                        <a:t>Gazete’de</a:t>
                      </a:r>
                      <a:r>
                        <a:rPr lang="tr-TR" sz="1100" dirty="0">
                          <a:effectLst/>
                        </a:rPr>
                        <a:t> yayımlanmış bulunan 4856 sayılı ‘Çevre ve Orman Bakanlığı’nın Teşkilat ve Görevleri Hakkında Kanun’, 08/11/2006 tarih ve 26340 sayılı Resmi </a:t>
                      </a:r>
                      <a:r>
                        <a:rPr lang="tr-TR" sz="1100" dirty="0" err="1">
                          <a:effectLst/>
                        </a:rPr>
                        <a:t>Gazete’de</a:t>
                      </a:r>
                      <a:r>
                        <a:rPr lang="tr-TR" sz="1100" dirty="0">
                          <a:effectLst/>
                        </a:rPr>
                        <a:t> yayımlanmış bulunan </a:t>
                      </a:r>
                      <a:r>
                        <a:rPr lang="tr-TR" sz="1100" u="sng" dirty="0">
                          <a:effectLst/>
                          <a:hlinkClick r:id="rId9" action="ppaction://hlinkfile"/>
                        </a:rPr>
                        <a:t>5553 sayılı</a:t>
                      </a:r>
                      <a:r>
                        <a:rPr lang="tr-TR" sz="1100" dirty="0">
                          <a:effectLst/>
                        </a:rPr>
                        <a:t> ‘Tohumculuk Kanunu’</a:t>
                      </a:r>
                    </a:p>
                    <a:p>
                      <a:pPr>
                        <a:spcBef>
                          <a:spcPts val="600"/>
                        </a:spcBef>
                        <a:spcAft>
                          <a:spcPts val="0"/>
                        </a:spcAft>
                      </a:pPr>
                      <a:r>
                        <a:rPr lang="tr-TR" sz="1100" dirty="0">
                          <a:effectLst/>
                        </a:rPr>
                        <a:t> </a:t>
                      </a:r>
                      <a:endParaRPr lang="tr-TR" sz="1100" dirty="0">
                        <a:effectLst/>
                        <a:latin typeface="Times New Roman" panose="02020603050405020304" pitchFamily="18" charset="0"/>
                        <a:ea typeface="Times New Roman" panose="02020603050405020304" pitchFamily="18" charset="0"/>
                      </a:endParaRPr>
                    </a:p>
                  </a:txBody>
                  <a:tcPr marL="42570" marR="42570" marT="0" marB="0"/>
                </a:tc>
                <a:extLst>
                  <a:ext uri="{0D108BD9-81ED-4DB2-BD59-A6C34878D82A}">
                    <a16:rowId xmlns:a16="http://schemas.microsoft.com/office/drawing/2014/main" val="10005"/>
                  </a:ext>
                </a:extLst>
              </a:tr>
              <a:tr h="511308">
                <a:tc>
                  <a:txBody>
                    <a:bodyPr/>
                    <a:lstStyle/>
                    <a:p>
                      <a:pPr>
                        <a:spcAft>
                          <a:spcPts val="0"/>
                        </a:spcAft>
                      </a:pPr>
                      <a:endParaRPr lang="tr-TR" sz="1000" dirty="0">
                        <a:effectLst/>
                        <a:latin typeface="Times New Roman" panose="02020603050405020304" pitchFamily="18" charset="0"/>
                        <a:ea typeface="Times New Roman" panose="02020603050405020304" pitchFamily="18" charset="0"/>
                      </a:endParaRPr>
                    </a:p>
                  </a:txBody>
                  <a:tcPr marL="42570" marR="42570" marT="0" marB="0"/>
                </a:tc>
                <a:tc>
                  <a:txBody>
                    <a:bodyPr/>
                    <a:lstStyle/>
                    <a:p>
                      <a:pPr>
                        <a:spcAft>
                          <a:spcPts val="0"/>
                        </a:spcAft>
                      </a:pPr>
                      <a:endParaRPr lang="tr-TR" sz="1000" dirty="0">
                        <a:effectLst/>
                        <a:latin typeface="Times New Roman" panose="02020603050405020304" pitchFamily="18" charset="0"/>
                        <a:ea typeface="Times New Roman" panose="02020603050405020304" pitchFamily="18" charset="0"/>
                      </a:endParaRPr>
                    </a:p>
                  </a:txBody>
                  <a:tcPr marL="42570" marR="42570" marT="0" marB="0"/>
                </a:tc>
                <a:tc>
                  <a:txBody>
                    <a:bodyPr/>
                    <a:lstStyle/>
                    <a:p>
                      <a:pPr algn="just">
                        <a:spcBef>
                          <a:spcPts val="600"/>
                        </a:spcBef>
                        <a:spcAft>
                          <a:spcPts val="0"/>
                        </a:spcAft>
                        <a:tabLst>
                          <a:tab pos="449580" algn="l"/>
                        </a:tabLst>
                      </a:pPr>
                      <a:endParaRPr lang="tr-TR" sz="1000" b="1" dirty="0">
                        <a:effectLst/>
                        <a:latin typeface="New York"/>
                        <a:ea typeface="Times New Roman" panose="02020603050405020304" pitchFamily="18" charset="0"/>
                        <a:cs typeface="Times New Roman" panose="02020603050405020304" pitchFamily="18" charset="0"/>
                      </a:endParaRPr>
                    </a:p>
                  </a:txBody>
                  <a:tcPr marL="42570" marR="42570" marT="0" marB="0"/>
                </a:tc>
                <a:extLst>
                  <a:ext uri="{0D108BD9-81ED-4DB2-BD59-A6C34878D82A}">
                    <a16:rowId xmlns:a16="http://schemas.microsoft.com/office/drawing/2014/main" val="10006"/>
                  </a:ext>
                </a:extLst>
              </a:tr>
            </a:tbl>
          </a:graphicData>
        </a:graphic>
      </p:graphicFrame>
      <p:sp>
        <p:nvSpPr>
          <p:cNvPr id="5" name="Rectangle 1"/>
          <p:cNvSpPr>
            <a:spLocks noChangeArrowheads="1"/>
          </p:cNvSpPr>
          <p:nvPr/>
        </p:nvSpPr>
        <p:spPr bwMode="auto">
          <a:xfrm>
            <a:off x="4143375" y="18907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4143375" y="1890713"/>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8" name="Tablo 7"/>
          <p:cNvGraphicFramePr>
            <a:graphicFrameLocks noGrp="1"/>
          </p:cNvGraphicFramePr>
          <p:nvPr>
            <p:extLst/>
          </p:nvPr>
        </p:nvGraphicFramePr>
        <p:xfrm>
          <a:off x="792480" y="4450081"/>
          <a:ext cx="11033760" cy="3013546"/>
        </p:xfrm>
        <a:graphic>
          <a:graphicData uri="http://schemas.openxmlformats.org/drawingml/2006/table">
            <a:tbl>
              <a:tblPr>
                <a:tableStyleId>{5C22544A-7EE6-4342-B048-85BDC9FD1C3A}</a:tableStyleId>
              </a:tblPr>
              <a:tblGrid>
                <a:gridCol w="4081300">
                  <a:extLst>
                    <a:ext uri="{9D8B030D-6E8A-4147-A177-3AD203B41FA5}">
                      <a16:colId xmlns:a16="http://schemas.microsoft.com/office/drawing/2014/main" val="20000"/>
                    </a:ext>
                  </a:extLst>
                </a:gridCol>
                <a:gridCol w="2174244">
                  <a:extLst>
                    <a:ext uri="{9D8B030D-6E8A-4147-A177-3AD203B41FA5}">
                      <a16:colId xmlns:a16="http://schemas.microsoft.com/office/drawing/2014/main" val="20001"/>
                    </a:ext>
                  </a:extLst>
                </a:gridCol>
                <a:gridCol w="4778216">
                  <a:extLst>
                    <a:ext uri="{9D8B030D-6E8A-4147-A177-3AD203B41FA5}">
                      <a16:colId xmlns:a16="http://schemas.microsoft.com/office/drawing/2014/main" val="20002"/>
                    </a:ext>
                  </a:extLst>
                </a:gridCol>
              </a:tblGrid>
              <a:tr h="1538343">
                <a:tc>
                  <a:txBody>
                    <a:bodyPr/>
                    <a:lstStyle/>
                    <a:p>
                      <a:pPr>
                        <a:spcAft>
                          <a:spcPts val="0"/>
                        </a:spcAft>
                      </a:pPr>
                      <a:r>
                        <a:rPr lang="tr-TR" sz="1100" dirty="0">
                          <a:solidFill>
                            <a:srgbClr val="000000"/>
                          </a:solidFill>
                          <a:effectLst/>
                          <a:latin typeface="Times New Roman" panose="02020603050405020304" pitchFamily="18" charset="0"/>
                          <a:ea typeface="Times New Roman" panose="02020603050405020304" pitchFamily="18" charset="0"/>
                        </a:rPr>
                        <a:t>21-87/12028 Karar sayılı Tekel Dışı</a:t>
                      </a:r>
                      <a:r>
                        <a:rPr lang="tr-TR" sz="1100" dirty="0">
                          <a:effectLst/>
                          <a:latin typeface="Times New Roman" panose="02020603050405020304" pitchFamily="18" charset="0"/>
                          <a:ea typeface="Times New Roman" panose="02020603050405020304" pitchFamily="18" charset="0"/>
                        </a:rPr>
                        <a:t> </a:t>
                      </a:r>
                      <a:r>
                        <a:rPr lang="tr-TR" sz="1100" dirty="0">
                          <a:solidFill>
                            <a:srgbClr val="000000"/>
                          </a:solidFill>
                          <a:effectLst/>
                          <a:latin typeface="Times New Roman" panose="02020603050405020304" pitchFamily="18" charset="0"/>
                          <a:ea typeface="Times New Roman" panose="02020603050405020304" pitchFamily="18" charset="0"/>
                        </a:rPr>
                        <a:t>Bırakılan Patlayıcı Maddelerle Av</a:t>
                      </a:r>
                      <a:r>
                        <a:rPr lang="tr-TR" sz="1100" dirty="0">
                          <a:effectLst/>
                          <a:latin typeface="Times New Roman" panose="02020603050405020304" pitchFamily="18" charset="0"/>
                          <a:ea typeface="Times New Roman" panose="02020603050405020304" pitchFamily="18" charset="0"/>
                        </a:rPr>
                        <a:t> </a:t>
                      </a:r>
                      <a:r>
                        <a:rPr lang="tr-TR" sz="1100" dirty="0">
                          <a:solidFill>
                            <a:srgbClr val="000000"/>
                          </a:solidFill>
                          <a:effectLst/>
                          <a:latin typeface="Times New Roman" panose="02020603050405020304" pitchFamily="18" charset="0"/>
                          <a:ea typeface="Times New Roman" panose="02020603050405020304" pitchFamily="18" charset="0"/>
                        </a:rPr>
                        <a:t>Malzemesi ve Benzerlerinin Üretimi,</a:t>
                      </a:r>
                      <a:r>
                        <a:rPr lang="tr-TR" sz="1100" dirty="0">
                          <a:effectLst/>
                          <a:latin typeface="Times New Roman" panose="02020603050405020304" pitchFamily="18" charset="0"/>
                          <a:ea typeface="Times New Roman" panose="02020603050405020304" pitchFamily="18" charset="0"/>
                        </a:rPr>
                        <a:t> </a:t>
                      </a:r>
                      <a:r>
                        <a:rPr lang="tr-TR" sz="1100" dirty="0">
                          <a:solidFill>
                            <a:srgbClr val="000000"/>
                          </a:solidFill>
                          <a:effectLst/>
                          <a:latin typeface="Times New Roman" panose="02020603050405020304" pitchFamily="18" charset="0"/>
                          <a:ea typeface="Times New Roman" panose="02020603050405020304" pitchFamily="18" charset="0"/>
                        </a:rPr>
                        <a:t>İthali, Taşınması, Saklanması,</a:t>
                      </a:r>
                      <a:r>
                        <a:rPr lang="tr-TR" sz="1100" dirty="0">
                          <a:effectLst/>
                          <a:latin typeface="Times New Roman" panose="02020603050405020304" pitchFamily="18" charset="0"/>
                          <a:ea typeface="Times New Roman" panose="02020603050405020304" pitchFamily="18" charset="0"/>
                        </a:rPr>
                        <a:t> </a:t>
                      </a:r>
                      <a:r>
                        <a:rPr lang="tr-TR" sz="1100" dirty="0">
                          <a:solidFill>
                            <a:srgbClr val="000000"/>
                          </a:solidFill>
                          <a:effectLst/>
                          <a:latin typeface="Times New Roman" panose="02020603050405020304" pitchFamily="18" charset="0"/>
                          <a:ea typeface="Times New Roman" panose="02020603050405020304" pitchFamily="18" charset="0"/>
                        </a:rPr>
                        <a:t>Depolanması, Satışı, Kullanılması, Yok</a:t>
                      </a:r>
                      <a:r>
                        <a:rPr lang="tr-TR" sz="1100" dirty="0">
                          <a:effectLst/>
                          <a:latin typeface="Times New Roman" panose="02020603050405020304" pitchFamily="18" charset="0"/>
                          <a:ea typeface="Times New Roman" panose="02020603050405020304" pitchFamily="18" charset="0"/>
                        </a:rPr>
                        <a:t> </a:t>
                      </a:r>
                      <a:r>
                        <a:rPr lang="tr-TR" sz="1100" dirty="0">
                          <a:solidFill>
                            <a:srgbClr val="000000"/>
                          </a:solidFill>
                          <a:effectLst/>
                          <a:latin typeface="Times New Roman" panose="02020603050405020304" pitchFamily="18" charset="0"/>
                          <a:ea typeface="Times New Roman" panose="02020603050405020304" pitchFamily="18" charset="0"/>
                        </a:rPr>
                        <a:t>Edilmesi, Denetlenmesi Usul ve</a:t>
                      </a:r>
                      <a:r>
                        <a:rPr lang="tr-TR" sz="1100" dirty="0">
                          <a:effectLst/>
                          <a:latin typeface="Times New Roman" panose="02020603050405020304" pitchFamily="18" charset="0"/>
                          <a:ea typeface="Times New Roman" panose="02020603050405020304" pitchFamily="18" charset="0"/>
                        </a:rPr>
                        <a:t> </a:t>
                      </a:r>
                      <a:r>
                        <a:rPr lang="tr-TR" sz="1100" dirty="0">
                          <a:solidFill>
                            <a:srgbClr val="000000"/>
                          </a:solidFill>
                          <a:effectLst/>
                          <a:latin typeface="Times New Roman" panose="02020603050405020304" pitchFamily="18" charset="0"/>
                          <a:ea typeface="Times New Roman" panose="02020603050405020304" pitchFamily="18" charset="0"/>
                        </a:rPr>
                        <a:t>Esaslarına İlişkin Tüzük kapsamına</a:t>
                      </a:r>
                      <a:r>
                        <a:rPr lang="tr-TR" sz="1100" dirty="0">
                          <a:effectLst/>
                          <a:latin typeface="Times New Roman" panose="02020603050405020304" pitchFamily="18" charset="0"/>
                          <a:ea typeface="Times New Roman" panose="02020603050405020304" pitchFamily="18" charset="0"/>
                        </a:rPr>
                        <a:t> </a:t>
                      </a:r>
                      <a:r>
                        <a:rPr lang="tr-TR" sz="1100" dirty="0">
                          <a:solidFill>
                            <a:srgbClr val="000000"/>
                          </a:solidFill>
                          <a:effectLst/>
                          <a:latin typeface="Times New Roman" panose="02020603050405020304" pitchFamily="18" charset="0"/>
                          <a:ea typeface="Times New Roman" panose="02020603050405020304" pitchFamily="18" charset="0"/>
                        </a:rPr>
                        <a:t>giren patlayıcı maddeler (harp silah ve</a:t>
                      </a:r>
                      <a:r>
                        <a:rPr lang="tr-TR" sz="1100" dirty="0">
                          <a:effectLst/>
                          <a:latin typeface="Times New Roman" panose="02020603050405020304" pitchFamily="18" charset="0"/>
                          <a:ea typeface="Times New Roman" panose="02020603050405020304" pitchFamily="18" charset="0"/>
                        </a:rPr>
                        <a:t> </a:t>
                      </a:r>
                      <a:r>
                        <a:rPr lang="tr-TR" sz="1100" dirty="0">
                          <a:solidFill>
                            <a:srgbClr val="000000"/>
                          </a:solidFill>
                          <a:effectLst/>
                          <a:latin typeface="Times New Roman" panose="02020603050405020304" pitchFamily="18" charset="0"/>
                          <a:ea typeface="Times New Roman" panose="02020603050405020304" pitchFamily="18" charset="0"/>
                        </a:rPr>
                        <a:t>mühimmatı hariç</a:t>
                      </a:r>
                      <a:r>
                        <a:rPr lang="tr-TR" sz="1100" dirty="0" smtClean="0">
                          <a:solidFill>
                            <a:srgbClr val="000000"/>
                          </a:solidFill>
                          <a:effectLst/>
                          <a:latin typeface="Times New Roman" panose="02020603050405020304" pitchFamily="18" charset="0"/>
                          <a:ea typeface="Times New Roman" panose="02020603050405020304" pitchFamily="18" charset="0"/>
                        </a:rPr>
                        <a:t>)</a:t>
                      </a:r>
                    </a:p>
                    <a:p>
                      <a:pPr>
                        <a:spcAft>
                          <a:spcPts val="0"/>
                        </a:spcAft>
                      </a:pP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100" dirty="0">
                          <a:solidFill>
                            <a:srgbClr val="000000"/>
                          </a:solidFill>
                          <a:effectLst/>
                          <a:latin typeface="Times New Roman" panose="02020603050405020304" pitchFamily="18" charset="0"/>
                          <a:ea typeface="Times New Roman" panose="02020603050405020304" pitchFamily="18" charset="0"/>
                        </a:rPr>
                        <a:t>İçişleri Bakanlığı (Emniyet</a:t>
                      </a:r>
                      <a:r>
                        <a:rPr lang="tr-TR" sz="1100" dirty="0">
                          <a:effectLst/>
                          <a:latin typeface="Times New Roman" panose="02020603050405020304" pitchFamily="18" charset="0"/>
                          <a:ea typeface="Times New Roman" panose="02020603050405020304" pitchFamily="18" charset="0"/>
                        </a:rPr>
                        <a:t> </a:t>
                      </a:r>
                      <a:r>
                        <a:rPr lang="tr-TR" sz="1100" dirty="0">
                          <a:solidFill>
                            <a:srgbClr val="000000"/>
                          </a:solidFill>
                          <a:effectLst/>
                          <a:latin typeface="Times New Roman" panose="02020603050405020304" pitchFamily="18" charset="0"/>
                          <a:ea typeface="Times New Roman" panose="02020603050405020304" pitchFamily="18" charset="0"/>
                        </a:rPr>
                        <a:t>Genel Müdürlüğü)</a:t>
                      </a:r>
                      <a:endParaRPr lang="tr-TR" sz="1200" dirty="0">
                        <a:effectLst/>
                        <a:latin typeface="Times New Roman" panose="02020603050405020304" pitchFamily="18" charset="0"/>
                        <a:ea typeface="Times New Roman" panose="02020603050405020304" pitchFamily="18" charset="0"/>
                      </a:endParaRPr>
                    </a:p>
                    <a:p>
                      <a:pPr>
                        <a:spcAft>
                          <a:spcPts val="0"/>
                        </a:spcAft>
                      </a:pPr>
                      <a:r>
                        <a:rPr lang="tr-TR" sz="1000" i="1" dirty="0">
                          <a:solidFill>
                            <a:srgbClr val="FF0000"/>
                          </a:solidFill>
                          <a:effectLst/>
                          <a:latin typeface="Times New Roman" panose="02020603050405020304" pitchFamily="18" charset="0"/>
                          <a:ea typeface="Times New Roman" panose="02020603050405020304" pitchFamily="18" charset="0"/>
                        </a:rPr>
                        <a:t>(</a:t>
                      </a:r>
                      <a:r>
                        <a:rPr lang="en-GB" sz="10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05.08.2011 </a:t>
                      </a:r>
                      <a:r>
                        <a:rPr lang="en-GB" sz="1000"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tarihli</a:t>
                      </a:r>
                      <a:r>
                        <a:rPr lang="en-GB" sz="10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ve</a:t>
                      </a:r>
                      <a:r>
                        <a:rPr lang="en-GB" sz="10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28016 </a:t>
                      </a:r>
                      <a:r>
                        <a:rPr lang="en-GB" sz="1000"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sayılı</a:t>
                      </a:r>
                      <a:r>
                        <a:rPr lang="en-GB" sz="10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R.G. </a:t>
                      </a:r>
                      <a:r>
                        <a:rPr lang="en-GB" sz="1000"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İhracat</a:t>
                      </a:r>
                      <a:r>
                        <a:rPr lang="en-GB" sz="10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2011/14 </a:t>
                      </a:r>
                      <a:r>
                        <a:rPr lang="en-GB" sz="1000"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Tebliğ</a:t>
                      </a:r>
                      <a:r>
                        <a:rPr lang="en-GB" sz="10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ile</a:t>
                      </a:r>
                      <a:r>
                        <a:rPr lang="en-GB" sz="10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değişik</a:t>
                      </a:r>
                      <a:r>
                        <a:rPr lang="en-GB" sz="10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tabLst>
                          <a:tab pos="449580" algn="l"/>
                        </a:tabLst>
                      </a:pPr>
                      <a:r>
                        <a:rPr lang="en-US" sz="900" b="0" dirty="0">
                          <a:effectLst/>
                          <a:latin typeface="New York"/>
                          <a:ea typeface="Times New Roman" panose="02020603050405020304" pitchFamily="18" charset="0"/>
                          <a:cs typeface="Times New Roman" panose="02020603050405020304" pitchFamily="18" charset="0"/>
                        </a:rPr>
                        <a:t>18/05/1955 </a:t>
                      </a:r>
                      <a:r>
                        <a:rPr lang="en-US" sz="900" b="0" dirty="0" err="1">
                          <a:effectLst/>
                          <a:latin typeface="New York"/>
                          <a:ea typeface="Times New Roman" panose="02020603050405020304" pitchFamily="18" charset="0"/>
                          <a:cs typeface="Times New Roman" panose="02020603050405020304" pitchFamily="18" charset="0"/>
                        </a:rPr>
                        <a:t>tarih</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ve</a:t>
                      </a:r>
                      <a:r>
                        <a:rPr lang="en-US" sz="900" b="0" dirty="0">
                          <a:effectLst/>
                          <a:latin typeface="New York"/>
                          <a:ea typeface="Times New Roman" panose="02020603050405020304" pitchFamily="18" charset="0"/>
                          <a:cs typeface="Times New Roman" panose="02020603050405020304" pitchFamily="18" charset="0"/>
                        </a:rPr>
                        <a:t> 9009 </a:t>
                      </a:r>
                      <a:r>
                        <a:rPr lang="en-US" sz="900" b="0" dirty="0" err="1">
                          <a:effectLst/>
                          <a:latin typeface="New York"/>
                          <a:ea typeface="Times New Roman" panose="02020603050405020304" pitchFamily="18" charset="0"/>
                          <a:cs typeface="Times New Roman" panose="02020603050405020304" pitchFamily="18" charset="0"/>
                        </a:rPr>
                        <a:t>sayılı</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Resmi</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Gazete’de</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yayımlanmış</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bulunan</a:t>
                      </a:r>
                      <a:r>
                        <a:rPr lang="en-US" sz="900" b="0" dirty="0">
                          <a:effectLst/>
                          <a:latin typeface="New York"/>
                          <a:ea typeface="Times New Roman" panose="02020603050405020304" pitchFamily="18" charset="0"/>
                          <a:cs typeface="Times New Roman" panose="02020603050405020304" pitchFamily="18" charset="0"/>
                        </a:rPr>
                        <a:t> </a:t>
                      </a:r>
                      <a:r>
                        <a:rPr lang="tr-TR" sz="900" b="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0" action="ppaction://hlinkfile"/>
                        </a:rPr>
                        <a:t>6551 sayılı</a:t>
                      </a:r>
                      <a:r>
                        <a:rPr lang="en-US" sz="900" b="0" dirty="0">
                          <a:effectLst/>
                          <a:latin typeface="New York"/>
                          <a:ea typeface="Times New Roman" panose="02020603050405020304" pitchFamily="18" charset="0"/>
                          <a:cs typeface="Times New Roman" panose="02020603050405020304" pitchFamily="18" charset="0"/>
                        </a:rPr>
                        <a:t> ‘Barut </a:t>
                      </a:r>
                      <a:r>
                        <a:rPr lang="en-US" sz="900" b="0" dirty="0" err="1">
                          <a:effectLst/>
                          <a:latin typeface="New York"/>
                          <a:ea typeface="Times New Roman" panose="02020603050405020304" pitchFamily="18" charset="0"/>
                          <a:cs typeface="Times New Roman" panose="02020603050405020304" pitchFamily="18" charset="0"/>
                        </a:rPr>
                        <a:t>ve</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Patlayıcı</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Maddelerle</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Silah</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ve</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Teferruatının</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ve</a:t>
                      </a:r>
                      <a:r>
                        <a:rPr lang="en-US" sz="900" b="0" dirty="0">
                          <a:effectLst/>
                          <a:latin typeface="New York"/>
                          <a:ea typeface="Times New Roman" panose="02020603050405020304" pitchFamily="18" charset="0"/>
                          <a:cs typeface="Times New Roman" panose="02020603050405020304" pitchFamily="18" charset="0"/>
                        </a:rPr>
                        <a:t> Av </a:t>
                      </a:r>
                      <a:r>
                        <a:rPr lang="en-US" sz="900" b="0" dirty="0" err="1">
                          <a:effectLst/>
                          <a:latin typeface="New York"/>
                          <a:ea typeface="Times New Roman" panose="02020603050405020304" pitchFamily="18" charset="0"/>
                          <a:cs typeface="Times New Roman" panose="02020603050405020304" pitchFamily="18" charset="0"/>
                        </a:rPr>
                        <a:t>Malzemesinin</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İnhisardan</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Çıkarılması</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Hakkındaki</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Kanun</a:t>
                      </a:r>
                      <a:r>
                        <a:rPr lang="en-US" sz="900" b="0" dirty="0">
                          <a:effectLst/>
                          <a:latin typeface="New York"/>
                          <a:ea typeface="Times New Roman" panose="02020603050405020304" pitchFamily="18" charset="0"/>
                          <a:cs typeface="Times New Roman" panose="02020603050405020304" pitchFamily="18" charset="0"/>
                        </a:rPr>
                        <a:t>’, 87/12028 </a:t>
                      </a:r>
                      <a:r>
                        <a:rPr lang="en-US" sz="900" b="0" dirty="0" err="1">
                          <a:effectLst/>
                          <a:latin typeface="New York"/>
                          <a:ea typeface="Times New Roman" panose="02020603050405020304" pitchFamily="18" charset="0"/>
                          <a:cs typeface="Times New Roman" panose="02020603050405020304" pitchFamily="18" charset="0"/>
                        </a:rPr>
                        <a:t>Karar</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sayılı</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Tekel</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Dışı</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Bırakılan</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Patlayıcı</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Maddelerle</a:t>
                      </a:r>
                      <a:r>
                        <a:rPr lang="en-US" sz="900" b="0" dirty="0">
                          <a:effectLst/>
                          <a:latin typeface="New York"/>
                          <a:ea typeface="Times New Roman" panose="02020603050405020304" pitchFamily="18" charset="0"/>
                          <a:cs typeface="Times New Roman" panose="02020603050405020304" pitchFamily="18" charset="0"/>
                        </a:rPr>
                        <a:t> Av </a:t>
                      </a:r>
                      <a:r>
                        <a:rPr lang="en-US" sz="900" b="0" dirty="0" err="1">
                          <a:effectLst/>
                          <a:latin typeface="New York"/>
                          <a:ea typeface="Times New Roman" panose="02020603050405020304" pitchFamily="18" charset="0"/>
                          <a:cs typeface="Times New Roman" panose="02020603050405020304" pitchFamily="18" charset="0"/>
                        </a:rPr>
                        <a:t>Malzemesi</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ve</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Benzerlerinin</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Üretimi</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İthali</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Taşınması</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Saklanması</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Depolanması</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Satışı</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Kullanılması</a:t>
                      </a:r>
                      <a:r>
                        <a:rPr lang="en-US" sz="900" b="0" dirty="0">
                          <a:effectLst/>
                          <a:latin typeface="New York"/>
                          <a:ea typeface="Times New Roman" panose="02020603050405020304" pitchFamily="18" charset="0"/>
                          <a:cs typeface="Times New Roman" panose="02020603050405020304" pitchFamily="18" charset="0"/>
                        </a:rPr>
                        <a:t>, Yok </a:t>
                      </a:r>
                      <a:r>
                        <a:rPr lang="en-US" sz="900" b="0" dirty="0" err="1">
                          <a:effectLst/>
                          <a:latin typeface="New York"/>
                          <a:ea typeface="Times New Roman" panose="02020603050405020304" pitchFamily="18" charset="0"/>
                          <a:cs typeface="Times New Roman" panose="02020603050405020304" pitchFamily="18" charset="0"/>
                        </a:rPr>
                        <a:t>Edilmesi</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Denetlenmesi</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Usul</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ve</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Esaslarına</a:t>
                      </a:r>
                      <a:r>
                        <a:rPr lang="en-US" sz="900" b="0" dirty="0">
                          <a:effectLst/>
                          <a:latin typeface="New York"/>
                          <a:ea typeface="Times New Roman" panose="02020603050405020304" pitchFamily="18" charset="0"/>
                          <a:cs typeface="Times New Roman" panose="02020603050405020304" pitchFamily="18" charset="0"/>
                        </a:rPr>
                        <a:t> </a:t>
                      </a:r>
                      <a:r>
                        <a:rPr lang="tr-TR" sz="900" b="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1" action="ppaction://hlinkfile"/>
                        </a:rPr>
                        <a:t>İlişkin Tüzük’</a:t>
                      </a:r>
                      <a:r>
                        <a:rPr lang="en-US" sz="900" b="0" dirty="0">
                          <a:effectLst/>
                          <a:latin typeface="New York"/>
                          <a:ea typeface="Times New Roman" panose="02020603050405020304" pitchFamily="18" charset="0"/>
                          <a:cs typeface="Times New Roman" panose="02020603050405020304" pitchFamily="18" charset="0"/>
                        </a:rPr>
                        <a:t>, 2001/2443 </a:t>
                      </a:r>
                      <a:r>
                        <a:rPr lang="en-US" sz="900" b="0" dirty="0" err="1">
                          <a:effectLst/>
                          <a:latin typeface="New York"/>
                          <a:ea typeface="Times New Roman" panose="02020603050405020304" pitchFamily="18" charset="0"/>
                          <a:cs typeface="Times New Roman" panose="02020603050405020304" pitchFamily="18" charset="0"/>
                        </a:rPr>
                        <a:t>Karar</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sayılı</a:t>
                      </a:r>
                      <a:r>
                        <a:rPr lang="en-US" sz="900" b="0" dirty="0">
                          <a:effectLst/>
                          <a:latin typeface="New York"/>
                          <a:ea typeface="Times New Roman" panose="02020603050405020304" pitchFamily="18" charset="0"/>
                          <a:cs typeface="Times New Roman" panose="02020603050405020304" pitchFamily="18" charset="0"/>
                        </a:rPr>
                        <a:t> </a:t>
                      </a:r>
                      <a:r>
                        <a:rPr lang="en-US" sz="900" b="0" dirty="0" err="1">
                          <a:effectLst/>
                          <a:latin typeface="New York"/>
                          <a:ea typeface="Times New Roman" panose="02020603050405020304" pitchFamily="18" charset="0"/>
                          <a:cs typeface="Times New Roman" panose="02020603050405020304" pitchFamily="18" charset="0"/>
                        </a:rPr>
                        <a:t>Tüzük</a:t>
                      </a:r>
                      <a:endParaRPr lang="tr-TR" sz="1100" b="1" dirty="0">
                        <a:effectLst/>
                        <a:latin typeface="New York"/>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018003">
                <a:tc>
                  <a:txBody>
                    <a:bodyPr/>
                    <a:lstStyle/>
                    <a:p>
                      <a:pPr>
                        <a:spcBef>
                          <a:spcPts val="600"/>
                        </a:spcBef>
                        <a:spcAft>
                          <a:spcPts val="0"/>
                        </a:spcAft>
                      </a:pPr>
                      <a:r>
                        <a:rPr lang="tr-TR" sz="1100" dirty="0">
                          <a:effectLst/>
                        </a:rPr>
                        <a:t>23- </a:t>
                      </a:r>
                      <a:r>
                        <a:rPr lang="tr-TR" sz="1100" dirty="0" err="1">
                          <a:effectLst/>
                        </a:rPr>
                        <a:t>Wassenaar</a:t>
                      </a:r>
                      <a:r>
                        <a:rPr lang="tr-TR" sz="1100" dirty="0">
                          <a:effectLst/>
                        </a:rPr>
                        <a:t> Düzenlemesi Mühimmat </a:t>
                      </a:r>
                      <a:r>
                        <a:rPr lang="tr-TR" sz="1100" u="sng" dirty="0">
                          <a:effectLst/>
                          <a:hlinkClick r:id="rId12" action="ppaction://hlinkfile"/>
                        </a:rPr>
                        <a:t>Listesi</a:t>
                      </a:r>
                      <a:r>
                        <a:rPr lang="tr-TR" sz="1100" dirty="0">
                          <a:effectLst/>
                        </a:rPr>
                        <a:t> Kapsamındaki Malzemeler</a:t>
                      </a: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Bef>
                          <a:spcPts val="600"/>
                        </a:spcBef>
                        <a:spcAft>
                          <a:spcPts val="0"/>
                        </a:spcAft>
                      </a:pPr>
                      <a:r>
                        <a:rPr lang="tr-TR" sz="1100" dirty="0">
                          <a:effectLst/>
                        </a:rPr>
                        <a:t>Milli Savunma Bakanlığı</a:t>
                      </a: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tr-TR" sz="1000">
                          <a:effectLst/>
                        </a:rPr>
                        <a:t>03/07/2004 tarih ve 25511 sayılı Resmi Gazete’de yayımlanmış bulunan </a:t>
                      </a:r>
                      <a:r>
                        <a:rPr lang="tr-TR" sz="1000" u="sng">
                          <a:effectLst/>
                          <a:hlinkClick r:id="rId6" action="ppaction://hlinkfile"/>
                        </a:rPr>
                        <a:t>5201 sayılı</a:t>
                      </a:r>
                      <a:r>
                        <a:rPr lang="tr-TR" sz="1000">
                          <a:effectLst/>
                        </a:rPr>
                        <a:t> ‘Harp Araç ve Gereçleri ile Silah, Mühimmat ve Patlayıcı Madde Üreten Sanayi Kuruluşlarının Denetimi Hakkında Kanun’un 4üncü maddesi gereği her yıl revize edilerek Resmi Gazete’de yayımlanan ‘Kontrole Tabi Tutulacak Harp Araç ve Gereçleri ile Silah, Mühimmat ve Bunlara Ait Yedek Parçalar, Askeri Patlayıcı Maddeler, Bunlara Ait Teknolojilere İlişkin Liste’</a:t>
                      </a:r>
                      <a:endParaRPr lang="tr-TR" sz="950" b="1">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52209">
                <a:tc>
                  <a:txBody>
                    <a:bodyPr/>
                    <a:lstStyle/>
                    <a:p>
                      <a:pPr>
                        <a:spcBef>
                          <a:spcPts val="600"/>
                        </a:spcBef>
                        <a:spcAft>
                          <a:spcPts val="0"/>
                        </a:spcAft>
                      </a:pPr>
                      <a:r>
                        <a:rPr lang="tr-TR" sz="1100">
                          <a:effectLst/>
                        </a:rPr>
                        <a:t>24- Yaprak tütün, tütün döküntüleri</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Bef>
                          <a:spcPts val="600"/>
                        </a:spcBef>
                        <a:spcAft>
                          <a:spcPts val="0"/>
                        </a:spcAft>
                      </a:pPr>
                      <a:r>
                        <a:rPr lang="tr-TR" sz="1100" dirty="0">
                          <a:effectLst/>
                        </a:rPr>
                        <a:t>Tütün ve Alkol Piyasası Düzenleme Kurumu</a:t>
                      </a: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tr-TR" sz="1000" dirty="0">
                          <a:effectLst/>
                        </a:rPr>
                        <a:t>09/01/2002 tarih ve 24635 sayılı Resmi </a:t>
                      </a:r>
                      <a:r>
                        <a:rPr lang="tr-TR" sz="1000" dirty="0" err="1">
                          <a:effectLst/>
                        </a:rPr>
                        <a:t>Gazete’de</a:t>
                      </a:r>
                      <a:r>
                        <a:rPr lang="tr-TR" sz="1000" dirty="0">
                          <a:effectLst/>
                        </a:rPr>
                        <a:t> yayımlanmış bulunan </a:t>
                      </a:r>
                      <a:r>
                        <a:rPr lang="tr-TR" sz="1000" u="sng" dirty="0">
                          <a:effectLst/>
                          <a:hlinkClick r:id="rId13" action="ppaction://hlinkfile"/>
                        </a:rPr>
                        <a:t>4733 Sayılı</a:t>
                      </a:r>
                      <a:r>
                        <a:rPr lang="tr-TR" sz="1000" dirty="0">
                          <a:effectLst/>
                        </a:rPr>
                        <a:t> ‘Tütün ve Alkol Piyasası Düzenleme Kurumu Teşkilat ve Görevleri Hakkında Kanun’</a:t>
                      </a:r>
                      <a:endParaRPr lang="tr-TR" sz="95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graphicFrame>
        <p:nvGraphicFramePr>
          <p:cNvPr id="9" name="Nesne 8"/>
          <p:cNvGraphicFramePr>
            <a:graphicFrameLocks noChangeAspect="1"/>
          </p:cNvGraphicFramePr>
          <p:nvPr>
            <p:extLst/>
          </p:nvPr>
        </p:nvGraphicFramePr>
        <p:xfrm>
          <a:off x="792480" y="5325036"/>
          <a:ext cx="11033759" cy="591670"/>
        </p:xfrm>
        <a:graphic>
          <a:graphicData uri="http://schemas.openxmlformats.org/presentationml/2006/ole">
            <mc:AlternateContent xmlns:mc="http://schemas.openxmlformats.org/markup-compatibility/2006">
              <mc:Choice xmlns:v="urn:schemas-microsoft-com:vml" Requires="v">
                <p:oleObj spid="_x0000_s1079" name="Belge" r:id="rId14" imgW="6295191" imgH="898807" progId="Word.Document.12">
                  <p:embed/>
                </p:oleObj>
              </mc:Choice>
              <mc:Fallback>
                <p:oleObj name="Belge" r:id="rId14" imgW="6295191" imgH="898807" progId="Word.Document.12">
                  <p:embed/>
                  <p:pic>
                    <p:nvPicPr>
                      <p:cNvPr id="9" name="Nesne 8"/>
                      <p:cNvPicPr/>
                      <p:nvPr/>
                    </p:nvPicPr>
                    <p:blipFill>
                      <a:blip r:embed="rId15"/>
                      <a:stretch>
                        <a:fillRect/>
                      </a:stretch>
                    </p:blipFill>
                    <p:spPr>
                      <a:xfrm>
                        <a:off x="792480" y="5325036"/>
                        <a:ext cx="11033759" cy="591670"/>
                      </a:xfrm>
                      <a:prstGeom prst="rect">
                        <a:avLst/>
                      </a:prstGeom>
                    </p:spPr>
                  </p:pic>
                </p:oleObj>
              </mc:Fallback>
            </mc:AlternateContent>
          </a:graphicData>
        </a:graphic>
      </p:graphicFrame>
    </p:spTree>
    <p:extLst>
      <p:ext uri="{BB962C8B-B14F-4D97-AF65-F5344CB8AC3E}">
        <p14:creationId xmlns:p14="http://schemas.microsoft.com/office/powerpoint/2010/main" val="16926097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Dahilde İşleme Rejimi</a:t>
            </a:r>
            <a:endParaRPr lang="tr-TR" dirty="0">
              <a:solidFill>
                <a:srgbClr val="FF0000"/>
              </a:solidFill>
            </a:endParaRPr>
          </a:p>
        </p:txBody>
      </p:sp>
      <p:sp>
        <p:nvSpPr>
          <p:cNvPr id="3" name="2 İçerik Yer Tutucusu"/>
          <p:cNvSpPr>
            <a:spLocks noGrp="1"/>
          </p:cNvSpPr>
          <p:nvPr>
            <p:ph idx="1"/>
          </p:nvPr>
        </p:nvSpPr>
        <p:spPr/>
        <p:txBody>
          <a:bodyPr>
            <a:normAutofit fontScale="92500" lnSpcReduction="20000"/>
          </a:bodyPr>
          <a:lstStyle/>
          <a:p>
            <a:r>
              <a:rPr lang="tr-TR" sz="3600" dirty="0" smtClean="0"/>
              <a:t>İşlem görmüş ürünlerin üretiminde kullanılmasından sonra Türkiye Gümrük Bölgesinden yeniden ihraç edilmesi amacıyla, serbest dolaşımda bulunmayan eşyanın vergileri teminata bağlanmak suretiyle geçici ithal edildiği veya serbest dolaşıma girişinin yapıldığı ve ihracatın gerçekleşmesi halinde </a:t>
            </a:r>
            <a:r>
              <a:rPr lang="tr-TR" sz="3600" dirty="0" smtClean="0">
                <a:solidFill>
                  <a:srgbClr val="FF0000"/>
                </a:solidFill>
              </a:rPr>
              <a:t>teminatın veya alınan vergilerin geri verildiği bir rejimdir</a:t>
            </a:r>
            <a:r>
              <a:rPr lang="tr-TR" sz="3600" dirty="0" smtClean="0"/>
              <a:t>.</a:t>
            </a:r>
          </a:p>
          <a:p>
            <a:endParaRPr lang="tr-TR" dirty="0"/>
          </a:p>
        </p:txBody>
      </p:sp>
    </p:spTree>
    <p:extLst>
      <p:ext uri="{BB962C8B-B14F-4D97-AF65-F5344CB8AC3E}">
        <p14:creationId xmlns:p14="http://schemas.microsoft.com/office/powerpoint/2010/main" val="2445670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AYVALIK GÜMRÜK MÜDÜRLÜĞÜ</a:t>
            </a:r>
            <a:endParaRPr lang="tr-TR" dirty="0"/>
          </a:p>
        </p:txBody>
      </p:sp>
      <p:sp>
        <p:nvSpPr>
          <p:cNvPr id="3" name="İçerik Yer Tutucusu 2"/>
          <p:cNvSpPr>
            <a:spLocks noGrp="1"/>
          </p:cNvSpPr>
          <p:nvPr>
            <p:ph idx="1"/>
          </p:nvPr>
        </p:nvSpPr>
        <p:spPr/>
        <p:txBody>
          <a:bodyPr>
            <a:normAutofit lnSpcReduction="10000"/>
          </a:bodyPr>
          <a:lstStyle/>
          <a:p>
            <a:r>
              <a:rPr lang="tr-TR" dirty="0" smtClean="0"/>
              <a:t>Altınoluktan </a:t>
            </a:r>
            <a:r>
              <a:rPr lang="tr-TR" dirty="0"/>
              <a:t>Ayvalık ilçesi Altınova beldesine kadar görev ve sorumluluk alanına sahiptir, Akçay Deniz Hudut Kapısı ile Koca Seyit  Hava Limanına  mobil hizmeti verilmektedir</a:t>
            </a:r>
            <a:r>
              <a:rPr lang="tr-TR" dirty="0" smtClean="0"/>
              <a:t>.</a:t>
            </a:r>
          </a:p>
          <a:p>
            <a:r>
              <a:rPr lang="tr-TR" dirty="0" smtClean="0"/>
              <a:t>İthalat, ihracat, </a:t>
            </a:r>
            <a:r>
              <a:rPr lang="tr-TR" dirty="0"/>
              <a:t>yolcu </a:t>
            </a:r>
            <a:r>
              <a:rPr lang="tr-TR" dirty="0" smtClean="0"/>
              <a:t>giriş-çıkışı  </a:t>
            </a:r>
            <a:r>
              <a:rPr lang="tr-TR" dirty="0"/>
              <a:t>ve </a:t>
            </a:r>
            <a:r>
              <a:rPr lang="tr-TR" dirty="0" smtClean="0"/>
              <a:t>transit </a:t>
            </a:r>
            <a:r>
              <a:rPr lang="tr-TR" dirty="0"/>
              <a:t>işlemlerinin yapıldığı A </a:t>
            </a:r>
            <a:r>
              <a:rPr lang="tr-TR" dirty="0" smtClean="0"/>
              <a:t>sınıfı bir </a:t>
            </a:r>
            <a:r>
              <a:rPr lang="tr-TR" dirty="0"/>
              <a:t>Gümrük </a:t>
            </a:r>
            <a:r>
              <a:rPr lang="tr-TR" dirty="0" smtClean="0"/>
              <a:t>Müdürlüğüdür.</a:t>
            </a:r>
          </a:p>
          <a:p>
            <a:r>
              <a:rPr lang="tr-TR" dirty="0"/>
              <a:t>05.10.2013 tarihli 28786 sayılı resmi gazetede yayınlanan</a:t>
            </a:r>
            <a:r>
              <a:rPr lang="tr-TR" b="1" dirty="0"/>
              <a:t> </a:t>
            </a:r>
            <a:r>
              <a:rPr lang="tr-TR" dirty="0"/>
              <a:t>Gıda, Tarım Ve Hayvancılık Bakanlığı Kontrolüne Tabi Belirli Ürünlerin Girişine Yetkili Gümrük İdareleri İle Resmi Kontrollerini Yapmaya Yetkili İl Gıda, Tarım Ve Hayvancılık Müdürlüklerinin Belirlenmesine Dair Tebliğ ile </a:t>
            </a:r>
            <a:r>
              <a:rPr lang="tr-TR" b="1" u="sng" dirty="0"/>
              <a:t>yetkili idare olarak belirlenmemiştir</a:t>
            </a:r>
            <a:endParaRPr lang="tr-TR" dirty="0" smtClean="0"/>
          </a:p>
          <a:p>
            <a:r>
              <a:rPr lang="tr-TR" dirty="0" smtClean="0"/>
              <a:t>Gümrüğümüzde </a:t>
            </a:r>
            <a:r>
              <a:rPr lang="tr-TR" dirty="0"/>
              <a:t>konteyner ve Ro-Ro taşımacılığı yapılmamaktadır. </a:t>
            </a:r>
            <a:endParaRPr lang="tr-TR" dirty="0" smtClean="0"/>
          </a:p>
          <a:p>
            <a:r>
              <a:rPr lang="tr-TR" dirty="0"/>
              <a:t>Türk Bayraklı feribotlar ile yolcu taşımacılığı yapılmaktadır.</a:t>
            </a:r>
          </a:p>
          <a:p>
            <a:endParaRPr lang="tr-TR" dirty="0"/>
          </a:p>
          <a:p>
            <a:endParaRPr lang="tr-TR" dirty="0"/>
          </a:p>
        </p:txBody>
      </p:sp>
    </p:spTree>
    <p:extLst>
      <p:ext uri="{BB962C8B-B14F-4D97-AF65-F5344CB8AC3E}">
        <p14:creationId xmlns:p14="http://schemas.microsoft.com/office/powerpoint/2010/main" val="2532217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FF0000"/>
                </a:solidFill>
              </a:rPr>
              <a:t>Dahilde İşleme Rejimi</a:t>
            </a:r>
            <a:endParaRPr lang="tr-TR" dirty="0"/>
          </a:p>
        </p:txBody>
      </p:sp>
      <p:sp>
        <p:nvSpPr>
          <p:cNvPr id="3" name="2 İçerik Yer Tutucusu"/>
          <p:cNvSpPr>
            <a:spLocks noGrp="1"/>
          </p:cNvSpPr>
          <p:nvPr>
            <p:ph idx="1"/>
          </p:nvPr>
        </p:nvSpPr>
        <p:spPr/>
        <p:txBody>
          <a:bodyPr>
            <a:normAutofit/>
          </a:bodyPr>
          <a:lstStyle/>
          <a:p>
            <a:r>
              <a:rPr lang="tr-TR" dirty="0" smtClean="0">
                <a:solidFill>
                  <a:srgbClr val="FF0000"/>
                </a:solidFill>
              </a:rPr>
              <a:t>İşlem görmüş ürün </a:t>
            </a:r>
            <a:r>
              <a:rPr lang="tr-TR" dirty="0" smtClean="0"/>
              <a:t>, işleme faaliyetleri sonucunda elde edilen tüm ürünler anlamına gelir.</a:t>
            </a:r>
          </a:p>
          <a:p>
            <a:r>
              <a:rPr lang="tr-TR" dirty="0" smtClean="0">
                <a:solidFill>
                  <a:srgbClr val="FF0000"/>
                </a:solidFill>
              </a:rPr>
              <a:t>Asıl işlem görmüş ürün</a:t>
            </a:r>
            <a:r>
              <a:rPr lang="tr-TR" dirty="0" smtClean="0"/>
              <a:t>”, dahilde işleme rejimi kapsamında elde edilmesi amaçlanan ürün anlamına gelir.</a:t>
            </a:r>
          </a:p>
          <a:p>
            <a:r>
              <a:rPr lang="tr-TR" dirty="0" smtClean="0">
                <a:solidFill>
                  <a:srgbClr val="FF0000"/>
                </a:solidFill>
              </a:rPr>
              <a:t>İkincil işlem görmüş ürün</a:t>
            </a:r>
            <a:r>
              <a:rPr lang="tr-TR" dirty="0" smtClean="0"/>
              <a:t>” deyimi, işleme faaliyetleri sonucunda elde edilen asıl işlem görmüş ürün dışındaki ürünler anlamına gelir.</a:t>
            </a:r>
          </a:p>
          <a:p>
            <a:r>
              <a:rPr lang="tr-TR" dirty="0" smtClean="0">
                <a:solidFill>
                  <a:srgbClr val="FF0000"/>
                </a:solidFill>
              </a:rPr>
              <a:t>Eşdeğer eşya</a:t>
            </a:r>
            <a:r>
              <a:rPr lang="tr-TR" dirty="0" smtClean="0"/>
              <a:t>” deyimi, işlem görmüş ürünlerin imali için ithal eşyasının yerine kullanılan serbest dolaşımda bulunan eşya anlamına gelir.</a:t>
            </a:r>
          </a:p>
          <a:p>
            <a:r>
              <a:rPr lang="tr-TR" dirty="0" smtClean="0">
                <a:solidFill>
                  <a:srgbClr val="FF0000"/>
                </a:solidFill>
              </a:rPr>
              <a:t>Verimlilik oranı</a:t>
            </a:r>
            <a:r>
              <a:rPr lang="tr-TR" dirty="0" smtClean="0"/>
              <a:t>” deyimi, belirli miktardaki ithal eşyasının işlenmesi sonucunda elde edilen işlem görmüş ürünlerin miktarı veya yüzde oranı anlamına gelir</a:t>
            </a:r>
            <a:endParaRPr lang="tr-TR" dirty="0"/>
          </a:p>
        </p:txBody>
      </p:sp>
    </p:spTree>
    <p:extLst>
      <p:ext uri="{BB962C8B-B14F-4D97-AF65-F5344CB8AC3E}">
        <p14:creationId xmlns:p14="http://schemas.microsoft.com/office/powerpoint/2010/main" val="22963956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Dahilde işleme izni</a:t>
            </a:r>
            <a:endParaRPr lang="tr-TR" dirty="0">
              <a:solidFill>
                <a:srgbClr val="FF0000"/>
              </a:solidFill>
            </a:endParaRPr>
          </a:p>
        </p:txBody>
      </p:sp>
      <p:sp>
        <p:nvSpPr>
          <p:cNvPr id="3" name="2 İçerik Yer Tutucusu"/>
          <p:cNvSpPr>
            <a:spLocks noGrp="1"/>
          </p:cNvSpPr>
          <p:nvPr>
            <p:ph idx="1"/>
          </p:nvPr>
        </p:nvSpPr>
        <p:spPr/>
        <p:txBody>
          <a:bodyPr>
            <a:normAutofit/>
          </a:bodyPr>
          <a:lstStyle/>
          <a:p>
            <a:pPr>
              <a:buNone/>
            </a:pPr>
            <a:r>
              <a:rPr lang="tr-TR" dirty="0" smtClean="0"/>
              <a:t>   </a:t>
            </a:r>
            <a:r>
              <a:rPr lang="tr-TR" b="1" dirty="0" smtClean="0">
                <a:solidFill>
                  <a:srgbClr val="FF0000"/>
                </a:solidFill>
              </a:rPr>
              <a:t>a) </a:t>
            </a:r>
            <a:r>
              <a:rPr lang="tr-TR" dirty="0" smtClean="0"/>
              <a:t>Türkiye Gümrük Bölgesinde yerleşik kişilere,</a:t>
            </a:r>
          </a:p>
          <a:p>
            <a:pPr marL="0" indent="0">
              <a:buNone/>
            </a:pPr>
            <a:r>
              <a:rPr lang="tr-TR" dirty="0" smtClean="0">
                <a:solidFill>
                  <a:srgbClr val="FF0000"/>
                </a:solidFill>
              </a:rPr>
              <a:t>   </a:t>
            </a:r>
            <a:r>
              <a:rPr lang="tr-TR" b="1" dirty="0" smtClean="0">
                <a:solidFill>
                  <a:srgbClr val="FF0000"/>
                </a:solidFill>
              </a:rPr>
              <a:t>b)</a:t>
            </a:r>
            <a:r>
              <a:rPr lang="tr-TR" dirty="0" smtClean="0">
                <a:solidFill>
                  <a:srgbClr val="FF0000"/>
                </a:solidFill>
              </a:rPr>
              <a:t> </a:t>
            </a:r>
            <a:r>
              <a:rPr lang="tr-TR" dirty="0" smtClean="0"/>
              <a:t> ithal eşyasının işlem görmüş ürünler içerisinde mevcudiyetinin veya  eşdeğer eşya için konulmuş koşullara uyulduğunun tespit edilebildiği hallerde,</a:t>
            </a:r>
          </a:p>
          <a:p>
            <a:pPr marL="0" indent="0">
              <a:buNone/>
            </a:pPr>
            <a:r>
              <a:rPr lang="tr-TR" dirty="0" smtClean="0">
                <a:solidFill>
                  <a:srgbClr val="FF0000"/>
                </a:solidFill>
              </a:rPr>
              <a:t>   </a:t>
            </a:r>
            <a:r>
              <a:rPr lang="tr-TR" b="1" dirty="0" smtClean="0">
                <a:solidFill>
                  <a:srgbClr val="FF0000"/>
                </a:solidFill>
              </a:rPr>
              <a:t>c) </a:t>
            </a:r>
            <a:r>
              <a:rPr lang="tr-TR" dirty="0" smtClean="0"/>
              <a:t>Türkiye Gümrük Bölgesindeki üreticilerin temel ekonomik çıkarlarının olumsuz etkilenmemesi şartıyla, dahilde işleme rejiminin işlem görmüş ürünlerin ihracı veya yeniden ihracı için en iyi imkanların yaratılmasına yardımcı olduğu hallerde, verilebilir.</a:t>
            </a:r>
          </a:p>
        </p:txBody>
      </p:sp>
    </p:spTree>
    <p:extLst>
      <p:ext uri="{BB962C8B-B14F-4D97-AF65-F5344CB8AC3E}">
        <p14:creationId xmlns:p14="http://schemas.microsoft.com/office/powerpoint/2010/main" val="17474594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
            </a:r>
            <a:br>
              <a:rPr lang="tr-TR" dirty="0" smtClean="0"/>
            </a:br>
            <a:r>
              <a:rPr lang="tr-TR" b="1" dirty="0" smtClean="0"/>
              <a:t> İznin geçerlilik süresi</a:t>
            </a:r>
            <a:endParaRPr lang="tr-TR" dirty="0"/>
          </a:p>
        </p:txBody>
      </p:sp>
      <p:sp>
        <p:nvSpPr>
          <p:cNvPr id="3" name="2 İçerik Yer Tutucusu"/>
          <p:cNvSpPr>
            <a:spLocks noGrp="1"/>
          </p:cNvSpPr>
          <p:nvPr>
            <p:ph idx="1"/>
          </p:nvPr>
        </p:nvSpPr>
        <p:spPr/>
        <p:txBody>
          <a:bodyPr/>
          <a:lstStyle/>
          <a:p>
            <a:r>
              <a:rPr lang="tr-TR" dirty="0" smtClean="0"/>
              <a:t>İzin belgesinin süresi, Kanunun </a:t>
            </a:r>
            <a:r>
              <a:rPr lang="tr-TR" u="sng" dirty="0" smtClean="0"/>
              <a:t> ilgili </a:t>
            </a:r>
            <a:r>
              <a:rPr lang="tr-TR" dirty="0" smtClean="0"/>
              <a:t> maddelerinde belirtilen esaslar çerçevesinde tespit edilir. Ancak söz konusu süre, işleme faaliyetinin özelliğine göre daha kısa olarak belirlenebilir. Sürenin başlangıcı izin belgesinin tarihidir. Süre sonu ise izin belgesi süresinin bittiği ayın son günüdür. Bu süreler mücbir sebep ve beklenmeyen hallerde veya izin sahibi tarafından ileri sürülen haklı gerekçelere bağlı olarak uzatılabilir.</a:t>
            </a:r>
          </a:p>
          <a:p>
            <a:r>
              <a:rPr lang="tr-TR" dirty="0" smtClean="0"/>
              <a:t>Dahilde işleme rejimi kapsamında yapılacak ithalat ve ihracatların izin belgesi süresi içerisinde yapılması gerekir</a:t>
            </a:r>
            <a:endParaRPr lang="tr-TR" dirty="0"/>
          </a:p>
        </p:txBody>
      </p:sp>
    </p:spTree>
    <p:extLst>
      <p:ext uri="{BB962C8B-B14F-4D97-AF65-F5344CB8AC3E}">
        <p14:creationId xmlns:p14="http://schemas.microsoft.com/office/powerpoint/2010/main" val="37219350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Hariçte İşleme Rejimi:</a:t>
            </a:r>
            <a:endParaRPr lang="tr-TR" dirty="0">
              <a:solidFill>
                <a:srgbClr val="FF0000"/>
              </a:solidFill>
            </a:endParaRPr>
          </a:p>
        </p:txBody>
      </p:sp>
      <p:sp>
        <p:nvSpPr>
          <p:cNvPr id="3" name="2 İçerik Yer Tutucusu"/>
          <p:cNvSpPr>
            <a:spLocks noGrp="1"/>
          </p:cNvSpPr>
          <p:nvPr>
            <p:ph idx="1"/>
          </p:nvPr>
        </p:nvSpPr>
        <p:spPr/>
        <p:txBody>
          <a:bodyPr>
            <a:normAutofit lnSpcReduction="10000"/>
          </a:bodyPr>
          <a:lstStyle/>
          <a:p>
            <a:r>
              <a:rPr lang="tr-TR" dirty="0" smtClean="0"/>
              <a:t>Serbest dolaşımdaki eşyanın hariçte işleme faaliyetlerine tabi tutulmak üzere Türkiye Gümrük Bölgesinden geçici olarak ihracı ve bu faaliyetler sonucunda elde edilen ürünlerin ithalat vergilerinden tam veya kısmi muafiyet suretiyle yeniden serbest dolaşıma girişine ilişkin hükümlerin uygulandığı rejimdir.</a:t>
            </a:r>
          </a:p>
          <a:p>
            <a:r>
              <a:rPr lang="tr-TR" dirty="0" smtClean="0"/>
              <a:t>a) </a:t>
            </a:r>
            <a:r>
              <a:rPr lang="tr-TR" dirty="0" smtClean="0">
                <a:solidFill>
                  <a:srgbClr val="FF0000"/>
                </a:solidFill>
              </a:rPr>
              <a:t>Değişmemiş eşya</a:t>
            </a:r>
            <a:r>
              <a:rPr lang="tr-TR" dirty="0" smtClean="0"/>
              <a:t>: Herhangi bir işleme faaliyetine tabi tutulmadan tekrar ithal edilen geçici ihracat eşyasını,</a:t>
            </a:r>
          </a:p>
          <a:p>
            <a:r>
              <a:rPr lang="tr-TR" dirty="0" smtClean="0"/>
              <a:t>b) </a:t>
            </a:r>
            <a:r>
              <a:rPr lang="tr-TR" dirty="0" smtClean="0">
                <a:solidFill>
                  <a:srgbClr val="FF0000"/>
                </a:solidFill>
              </a:rPr>
              <a:t>Önceden ithalat</a:t>
            </a:r>
            <a:r>
              <a:rPr lang="tr-TR" dirty="0" smtClean="0"/>
              <a:t>: Geçici ihracat eşyasının ihracından önce, teminat alınmak koşuluyla yerine geçecek aynı nitelikteki eşyanın ithalini,</a:t>
            </a:r>
          </a:p>
          <a:p>
            <a:r>
              <a:rPr lang="tr-TR" dirty="0" smtClean="0">
                <a:solidFill>
                  <a:schemeClr val="tx1"/>
                </a:solidFill>
              </a:rPr>
              <a:t>c) </a:t>
            </a:r>
            <a:r>
              <a:rPr lang="tr-TR" dirty="0" smtClean="0">
                <a:solidFill>
                  <a:srgbClr val="FF0000"/>
                </a:solidFill>
              </a:rPr>
              <a:t>Standart değişim sistemi</a:t>
            </a:r>
            <a:r>
              <a:rPr lang="tr-TR" dirty="0" smtClean="0"/>
              <a:t>: Geçici ihracat eşyasının yerine kullanılmak üzere ikame ürünle değiştirilmesi usulünü,</a:t>
            </a:r>
          </a:p>
          <a:p>
            <a:r>
              <a:rPr lang="tr-TR" dirty="0" smtClean="0"/>
              <a:t>ç) </a:t>
            </a:r>
            <a:r>
              <a:rPr lang="tr-TR" dirty="0" smtClean="0">
                <a:solidFill>
                  <a:srgbClr val="FF0000"/>
                </a:solidFill>
              </a:rPr>
              <a:t>İkame ürün</a:t>
            </a:r>
            <a:r>
              <a:rPr lang="tr-TR" dirty="0" smtClean="0"/>
              <a:t>: Geçici ihracat eşyasının yerine kullanılmak üzere getirilen yabancı menşeli eşyayı ifade eder.</a:t>
            </a:r>
            <a:endParaRPr lang="tr-TR" dirty="0"/>
          </a:p>
        </p:txBody>
      </p:sp>
    </p:spTree>
    <p:extLst>
      <p:ext uri="{BB962C8B-B14F-4D97-AF65-F5344CB8AC3E}">
        <p14:creationId xmlns:p14="http://schemas.microsoft.com/office/powerpoint/2010/main" val="16267632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527051" y="187325"/>
            <a:ext cx="10972800" cy="865188"/>
          </a:xfrm>
        </p:spPr>
        <p:txBody>
          <a:bodyPr/>
          <a:lstStyle/>
          <a:p>
            <a:pPr algn="ctr" eaLnBrk="1" hangingPunct="1"/>
            <a:r>
              <a:rPr lang="tr-TR" b="1" dirty="0"/>
              <a:t>Beyanın </a:t>
            </a:r>
            <a:r>
              <a:rPr lang="tr-TR" b="1" dirty="0" smtClean="0"/>
              <a:t>Kontrol </a:t>
            </a:r>
            <a:r>
              <a:rPr lang="tr-TR" b="1" dirty="0"/>
              <a:t>Türleri</a:t>
            </a:r>
          </a:p>
        </p:txBody>
      </p:sp>
      <p:sp>
        <p:nvSpPr>
          <p:cNvPr id="50179" name="Content Placeholder 2"/>
          <p:cNvSpPr>
            <a:spLocks noGrp="1"/>
          </p:cNvSpPr>
          <p:nvPr>
            <p:ph idx="1"/>
          </p:nvPr>
        </p:nvSpPr>
        <p:spPr>
          <a:xfrm>
            <a:off x="527051" y="1052513"/>
            <a:ext cx="10972800" cy="5516562"/>
          </a:xfrm>
        </p:spPr>
        <p:txBody>
          <a:bodyPr>
            <a:normAutofit/>
          </a:bodyPr>
          <a:lstStyle/>
          <a:p>
            <a:pPr marL="0" indent="0" eaLnBrk="1" hangingPunct="1">
              <a:buFont typeface="Wingdings 2" pitchFamily="18" charset="2"/>
              <a:buNone/>
            </a:pPr>
            <a:r>
              <a:rPr lang="tr-TR" sz="2400" b="1" dirty="0">
                <a:solidFill>
                  <a:srgbClr val="FF0000"/>
                </a:solidFill>
              </a:rPr>
              <a:t>Kırmızı hat</a:t>
            </a:r>
            <a:r>
              <a:rPr lang="tr-TR" sz="2400" b="1" dirty="0"/>
              <a:t>; </a:t>
            </a:r>
            <a:r>
              <a:rPr lang="tr-TR" sz="2400" dirty="0"/>
              <a:t>eşyanın muayenesi ile birlikte belge kontrolünün </a:t>
            </a:r>
            <a:r>
              <a:rPr lang="tr-TR" sz="2400" dirty="0" smtClean="0"/>
              <a:t>de</a:t>
            </a:r>
          </a:p>
          <a:p>
            <a:pPr marL="0" indent="0" eaLnBrk="1" hangingPunct="1">
              <a:buFont typeface="Wingdings 2" pitchFamily="18" charset="2"/>
              <a:buNone/>
            </a:pPr>
            <a:r>
              <a:rPr lang="tr-TR" sz="2400" dirty="0" smtClean="0"/>
              <a:t> </a:t>
            </a:r>
            <a:r>
              <a:rPr lang="tr-TR" sz="2400" dirty="0"/>
              <a:t>yapıldığı hattır.</a:t>
            </a:r>
          </a:p>
          <a:p>
            <a:pPr marL="0" indent="0" eaLnBrk="1" hangingPunct="1">
              <a:buFont typeface="Wingdings 2" pitchFamily="18" charset="2"/>
              <a:buNone/>
            </a:pPr>
            <a:r>
              <a:rPr lang="tr-TR" sz="2400" b="1" dirty="0">
                <a:solidFill>
                  <a:srgbClr val="FFFF00"/>
                </a:solidFill>
              </a:rPr>
              <a:t>Sarı hat</a:t>
            </a:r>
            <a:r>
              <a:rPr lang="tr-TR" sz="2400" b="1" dirty="0"/>
              <a:t>; </a:t>
            </a:r>
            <a:r>
              <a:rPr lang="tr-TR" sz="2400" dirty="0"/>
              <a:t>muayeneye gerek görülmeksizin eşyaya ait beyanname ve </a:t>
            </a:r>
            <a:endParaRPr lang="tr-TR" sz="2400" dirty="0" smtClean="0"/>
          </a:p>
          <a:p>
            <a:pPr marL="0" indent="0" eaLnBrk="1" hangingPunct="1">
              <a:buFont typeface="Wingdings 2" pitchFamily="18" charset="2"/>
              <a:buNone/>
            </a:pPr>
            <a:r>
              <a:rPr lang="tr-TR" sz="2400" dirty="0" smtClean="0"/>
              <a:t>eklerinin </a:t>
            </a:r>
            <a:r>
              <a:rPr lang="tr-TR" sz="2400" dirty="0"/>
              <a:t>doğruluğunun ve birbiriyle uygunluğunun kontrol edildiği hattır.</a:t>
            </a:r>
          </a:p>
          <a:p>
            <a:pPr marL="0" indent="0" eaLnBrk="1" hangingPunct="1">
              <a:buFont typeface="Wingdings 2" pitchFamily="18" charset="2"/>
              <a:buNone/>
            </a:pPr>
            <a:r>
              <a:rPr lang="tr-TR" sz="2400" b="1" dirty="0">
                <a:solidFill>
                  <a:srgbClr val="00B0F0"/>
                </a:solidFill>
              </a:rPr>
              <a:t>Mavi hat</a:t>
            </a:r>
            <a:r>
              <a:rPr lang="tr-TR" sz="2400" b="1" dirty="0"/>
              <a:t>; </a:t>
            </a:r>
            <a:r>
              <a:rPr lang="tr-TR" sz="2400" dirty="0"/>
              <a:t>yetkilendirilmiş yükümlü sertifikasına veya Bakanlıkça belirlenen onaylanmış kişi statüsüne sahip kişilerin yararlandığı, eşyanın tesliminden önce belge kontrolüne veya muayeneye tabi tutulmadığı hattır. </a:t>
            </a:r>
          </a:p>
          <a:p>
            <a:pPr marL="0" indent="0" eaLnBrk="1" hangingPunct="1">
              <a:buFont typeface="Wingdings 2" pitchFamily="18" charset="2"/>
              <a:buNone/>
            </a:pPr>
            <a:r>
              <a:rPr lang="tr-TR" sz="2400" b="1" dirty="0">
                <a:solidFill>
                  <a:srgbClr val="00B050"/>
                </a:solidFill>
              </a:rPr>
              <a:t>Yeşil hat</a:t>
            </a:r>
            <a:r>
              <a:rPr lang="tr-TR" sz="2400" b="1" dirty="0"/>
              <a:t>; </a:t>
            </a:r>
            <a:r>
              <a:rPr lang="tr-TR" sz="2400" dirty="0"/>
              <a:t>eşyanın belge kontrolüne veya muayeneye tabi tutulmadığı hattır. </a:t>
            </a:r>
          </a:p>
        </p:txBody>
      </p:sp>
    </p:spTree>
    <p:extLst>
      <p:ext uri="{BB962C8B-B14F-4D97-AF65-F5344CB8AC3E}">
        <p14:creationId xmlns:p14="http://schemas.microsoft.com/office/powerpoint/2010/main" val="28191556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624417" y="404813"/>
            <a:ext cx="10972800" cy="1143000"/>
          </a:xfrm>
        </p:spPr>
        <p:txBody>
          <a:bodyPr/>
          <a:lstStyle/>
          <a:p>
            <a:pPr algn="ctr"/>
            <a:r>
              <a:rPr lang="tr-TR" b="1"/>
              <a:t>Eşyanın Muayenesi</a:t>
            </a:r>
          </a:p>
        </p:txBody>
      </p:sp>
      <p:sp>
        <p:nvSpPr>
          <p:cNvPr id="51203" name="Content Placeholder 2"/>
          <p:cNvSpPr>
            <a:spLocks noGrp="1"/>
          </p:cNvSpPr>
          <p:nvPr>
            <p:ph idx="1"/>
          </p:nvPr>
        </p:nvSpPr>
        <p:spPr>
          <a:xfrm>
            <a:off x="609600" y="1557338"/>
            <a:ext cx="10972800" cy="4767262"/>
          </a:xfrm>
        </p:spPr>
        <p:txBody>
          <a:bodyPr/>
          <a:lstStyle/>
          <a:p>
            <a:pPr marL="0" indent="0">
              <a:buFont typeface="Wingdings 2" pitchFamily="18" charset="2"/>
              <a:buNone/>
            </a:pPr>
            <a:r>
              <a:rPr lang="tr-TR" b="1" u="sng" dirty="0">
                <a:solidFill>
                  <a:srgbClr val="FF0000"/>
                </a:solidFill>
              </a:rPr>
              <a:t>Muayene,</a:t>
            </a:r>
            <a:r>
              <a:rPr lang="tr-TR" b="1" u="sng" dirty="0"/>
              <a:t> </a:t>
            </a:r>
            <a:r>
              <a:rPr lang="tr-TR" dirty="0"/>
              <a:t>kapların cins, marka, numara ve adetlerini, eşyanın vergiye esas olan ağırlık ve diğer ölçüleri ile gümrük tarife istatistik pozisyonu, menşe ve kıymetine ilişkin beyanın doğruluğunun tespitini kapsar. </a:t>
            </a:r>
          </a:p>
          <a:p>
            <a:pPr marL="0" indent="0">
              <a:buFont typeface="Wingdings 2" pitchFamily="18" charset="2"/>
              <a:buNone/>
            </a:pPr>
            <a:endParaRPr lang="tr-TR" dirty="0"/>
          </a:p>
          <a:p>
            <a:pPr marL="0" indent="0">
              <a:buFont typeface="Wingdings 2" pitchFamily="18" charset="2"/>
              <a:buNone/>
            </a:pPr>
            <a:r>
              <a:rPr lang="tr-TR" dirty="0"/>
              <a:t>Muayene işlemi </a:t>
            </a:r>
            <a:r>
              <a:rPr lang="tr-TR" b="1" dirty="0"/>
              <a:t>tam</a:t>
            </a:r>
            <a:r>
              <a:rPr lang="tr-TR" dirty="0"/>
              <a:t> veya </a:t>
            </a:r>
            <a:r>
              <a:rPr lang="tr-TR" b="1" dirty="0"/>
              <a:t>kısmi </a:t>
            </a:r>
            <a:r>
              <a:rPr lang="tr-TR" dirty="0"/>
              <a:t>muayene yöntemleriyle gerçekleştirilir. </a:t>
            </a:r>
          </a:p>
          <a:p>
            <a:pPr marL="0" indent="0">
              <a:buFont typeface="Wingdings 2" pitchFamily="18" charset="2"/>
              <a:buNone/>
            </a:pPr>
            <a:endParaRPr lang="tr-TR" dirty="0"/>
          </a:p>
          <a:p>
            <a:pPr marL="0" indent="0">
              <a:buFont typeface="Wingdings 2" pitchFamily="18" charset="2"/>
              <a:buNone/>
            </a:pPr>
            <a:r>
              <a:rPr lang="tr-TR" dirty="0"/>
              <a:t>Bu yöntemlerden hangisinin kullanılacağı bilgisayar sistemi tarafından belirlenir. </a:t>
            </a:r>
          </a:p>
        </p:txBody>
      </p:sp>
    </p:spTree>
    <p:extLst>
      <p:ext uri="{BB962C8B-B14F-4D97-AF65-F5344CB8AC3E}">
        <p14:creationId xmlns:p14="http://schemas.microsoft.com/office/powerpoint/2010/main" val="41925841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algn="ctr"/>
            <a:r>
              <a:rPr lang="tr-TR"/>
              <a:t> </a:t>
            </a:r>
            <a:r>
              <a:rPr lang="tr-TR" b="1"/>
              <a:t>Belge kontrolü</a:t>
            </a:r>
          </a:p>
        </p:txBody>
      </p:sp>
      <p:sp>
        <p:nvSpPr>
          <p:cNvPr id="3" name="Content Placeholder 2"/>
          <p:cNvSpPr>
            <a:spLocks noGrp="1"/>
          </p:cNvSpPr>
          <p:nvPr>
            <p:ph idx="1"/>
          </p:nvPr>
        </p:nvSpPr>
        <p:spPr/>
        <p:txBody>
          <a:bodyPr/>
          <a:lstStyle/>
          <a:p>
            <a:pPr marL="0" indent="0">
              <a:buFont typeface="Wingdings 2" pitchFamily="18" charset="2"/>
              <a:buNone/>
              <a:defRPr/>
            </a:pPr>
            <a:endParaRPr lang="tr-TR" dirty="0"/>
          </a:p>
          <a:p>
            <a:pPr marL="0" indent="0" algn="just">
              <a:buFont typeface="Wingdings 2" pitchFamily="18" charset="2"/>
              <a:buNone/>
              <a:defRPr/>
            </a:pPr>
            <a:r>
              <a:rPr lang="tr-TR" dirty="0"/>
              <a:t>Belge kontrolünde, kontrol ile görevlendirilen memur, beyannamedeki bilgileri ve eklerini inceler; tarife, kıymet, miktar, yasaklayıcı ve kısıtlayıcı önlemler söz konusu ise, buna ilişkin belge kontrollerini de yaptıktan sonra uygun bulursa, bu hususu beyanname üzerinde gösterir ve bilgisayar sisteminde onay verir. </a:t>
            </a:r>
          </a:p>
          <a:p>
            <a:pPr>
              <a:defRPr/>
            </a:pPr>
            <a:endParaRPr lang="tr-TR" dirty="0"/>
          </a:p>
        </p:txBody>
      </p:sp>
    </p:spTree>
    <p:extLst>
      <p:ext uri="{BB962C8B-B14F-4D97-AF65-F5344CB8AC3E}">
        <p14:creationId xmlns:p14="http://schemas.microsoft.com/office/powerpoint/2010/main" val="31562409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r>
            <a:br>
              <a:rPr lang="tr-TR" dirty="0"/>
            </a:br>
            <a:r>
              <a:rPr lang="tr-TR" b="1" dirty="0"/>
              <a:t>Beyannameye eklenecek </a:t>
            </a:r>
            <a:r>
              <a:rPr lang="tr-TR" b="1" dirty="0" smtClean="0"/>
              <a:t>belgeler </a:t>
            </a:r>
            <a:r>
              <a:rPr lang="tr-TR" sz="1800" b="1" dirty="0" smtClean="0"/>
              <a:t>(G.Y. Md. 114)</a:t>
            </a:r>
            <a:endParaRPr lang="tr-TR" sz="1800" dirty="0"/>
          </a:p>
        </p:txBody>
      </p:sp>
      <p:sp>
        <p:nvSpPr>
          <p:cNvPr id="3" name="İçerik Yer Tutucusu 2"/>
          <p:cNvSpPr>
            <a:spLocks noGrp="1"/>
          </p:cNvSpPr>
          <p:nvPr>
            <p:ph idx="1"/>
          </p:nvPr>
        </p:nvSpPr>
        <p:spPr/>
        <p:txBody>
          <a:bodyPr>
            <a:normAutofit fontScale="92500" lnSpcReduction="20000"/>
          </a:bodyPr>
          <a:lstStyle/>
          <a:p>
            <a:r>
              <a:rPr lang="tr-TR" dirty="0" smtClean="0"/>
              <a:t> </a:t>
            </a:r>
            <a:r>
              <a:rPr lang="tr-TR" dirty="0"/>
              <a:t>A</a:t>
            </a:r>
            <a:r>
              <a:rPr lang="tr-TR" dirty="0" smtClean="0"/>
              <a:t>şağıda </a:t>
            </a:r>
            <a:r>
              <a:rPr lang="tr-TR" dirty="0"/>
              <a:t>belirtilen belgelerin gümrük beyannamesine eklenmesi zorunludur. Bu belgeler dışında gümrük beyannamesine herhangi bir belge eklenmez.</a:t>
            </a:r>
          </a:p>
          <a:p>
            <a:r>
              <a:rPr lang="tr-TR" dirty="0" smtClean="0"/>
              <a:t>1-Tercihli </a:t>
            </a:r>
            <a:r>
              <a:rPr lang="tr-TR" dirty="0"/>
              <a:t>tarife uygulanabilmesi için gerekli olan belgeler ile vergilendirmeyi doğrudan etkileyen veya yükümlüye vergi avantajı sağlayan belgeler,</a:t>
            </a:r>
          </a:p>
          <a:p>
            <a:r>
              <a:rPr lang="tr-TR" dirty="0" smtClean="0"/>
              <a:t>2-Kanun </a:t>
            </a:r>
            <a:r>
              <a:rPr lang="tr-TR" dirty="0"/>
              <a:t>veya uluslararası düzenlemelerin açık hükmü gereği, gümrük beyannamesi ekinde ibrazı zorunlu belgeler,</a:t>
            </a:r>
          </a:p>
          <a:p>
            <a:r>
              <a:rPr lang="tr-TR" dirty="0" smtClean="0"/>
              <a:t>3-İthalat </a:t>
            </a:r>
            <a:r>
              <a:rPr lang="tr-TR" dirty="0"/>
              <a:t>Rejim Kararında belirtilen ticaret politikası önlemlerinin düzenlenecek bir belgeye istinaden uygulanması durumunda buna ilişkin belgeler,</a:t>
            </a:r>
          </a:p>
          <a:p>
            <a:r>
              <a:rPr lang="tr-TR" dirty="0" smtClean="0"/>
              <a:t>4-Beyannamenin </a:t>
            </a:r>
            <a:r>
              <a:rPr lang="tr-TR" dirty="0"/>
              <a:t>tescil işlemi öncesinde temin edilen ayniyat tespitine ilişkin belgeler,</a:t>
            </a:r>
          </a:p>
          <a:p>
            <a:r>
              <a:rPr lang="tr-TR" dirty="0" smtClean="0"/>
              <a:t>5-Bakanlıkça </a:t>
            </a:r>
            <a:r>
              <a:rPr lang="tr-TR" dirty="0"/>
              <a:t>belirlenen izin veya belgeler.</a:t>
            </a:r>
          </a:p>
          <a:p>
            <a:r>
              <a:rPr lang="tr-TR" dirty="0" smtClean="0"/>
              <a:t> </a:t>
            </a:r>
            <a:r>
              <a:rPr lang="tr-TR" dirty="0"/>
              <a:t>Birinci fıkranın uygulanmasında, ihracata ilişkin gümrük beyannameleri ile birlikte yurt dışındaki alıcılar adına düzenlenmiş fatura nüshasının ibrazı </a:t>
            </a:r>
            <a:r>
              <a:rPr lang="tr-TR" dirty="0" smtClean="0"/>
              <a:t>yeterlidir</a:t>
            </a:r>
            <a:r>
              <a:rPr lang="tr-TR" dirty="0"/>
              <a:t>.</a:t>
            </a:r>
          </a:p>
          <a:p>
            <a:endParaRPr lang="tr-TR" dirty="0"/>
          </a:p>
          <a:p>
            <a:endParaRPr lang="tr-TR" dirty="0"/>
          </a:p>
        </p:txBody>
      </p:sp>
    </p:spTree>
    <p:extLst>
      <p:ext uri="{BB962C8B-B14F-4D97-AF65-F5344CB8AC3E}">
        <p14:creationId xmlns:p14="http://schemas.microsoft.com/office/powerpoint/2010/main" val="6283308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r>
              <a:rPr lang="tr-TR" b="1" dirty="0"/>
              <a:t>Taşıma </a:t>
            </a:r>
            <a:r>
              <a:rPr lang="tr-TR" b="1" dirty="0" smtClean="0"/>
              <a:t>belgeleri </a:t>
            </a:r>
            <a:r>
              <a:rPr lang="tr-TR" sz="1800" b="1" dirty="0" smtClean="0"/>
              <a:t>(G.Y. Md.118)</a:t>
            </a:r>
            <a:endParaRPr lang="tr-TR" sz="1800" dirty="0"/>
          </a:p>
        </p:txBody>
      </p:sp>
      <p:sp>
        <p:nvSpPr>
          <p:cNvPr id="3" name="İçerik Yer Tutucusu 2"/>
          <p:cNvSpPr>
            <a:spLocks noGrp="1"/>
          </p:cNvSpPr>
          <p:nvPr>
            <p:ph idx="1"/>
          </p:nvPr>
        </p:nvSpPr>
        <p:spPr/>
        <p:txBody>
          <a:bodyPr>
            <a:normAutofit/>
          </a:bodyPr>
          <a:lstStyle/>
          <a:p>
            <a:r>
              <a:rPr lang="tr-TR" dirty="0" smtClean="0"/>
              <a:t>(1</a:t>
            </a:r>
            <a:r>
              <a:rPr lang="tr-TR" dirty="0"/>
              <a:t>) Deniz yoluyla yapılan taşımalarda geminin kaptanı veya donatanı veya mümessili tarafından yükletene taşıma belgesi olarak konşimento verilir. </a:t>
            </a:r>
            <a:endParaRPr lang="tr-TR" dirty="0" smtClean="0"/>
          </a:p>
          <a:p>
            <a:r>
              <a:rPr lang="tr-TR" dirty="0" smtClean="0"/>
              <a:t>(</a:t>
            </a:r>
            <a:r>
              <a:rPr lang="tr-TR" dirty="0"/>
              <a:t>2) Hava taşımalarında, aynı anlamda ve benzeri bilgileri kapsayan hava konşimentosu kullanılır.</a:t>
            </a:r>
          </a:p>
          <a:p>
            <a:r>
              <a:rPr lang="tr-TR" dirty="0"/>
              <a:t>(3) Kara nakliyatında taşıyıcılar tarafından konşimento yerine düzenlenen belgeye yük senedi (CMR</a:t>
            </a:r>
            <a:r>
              <a:rPr lang="tr-TR" dirty="0" smtClean="0"/>
              <a:t>) denilmektedir.</a:t>
            </a:r>
          </a:p>
          <a:p>
            <a:r>
              <a:rPr lang="tr-TR" dirty="0" smtClean="0"/>
              <a:t> (</a:t>
            </a:r>
            <a:r>
              <a:rPr lang="tr-TR" dirty="0"/>
              <a:t>4) Demiryolu ile yapılan taşımalarda ise </a:t>
            </a:r>
            <a:r>
              <a:rPr lang="tr-TR" dirty="0" smtClean="0"/>
              <a:t>CIM </a:t>
            </a:r>
            <a:r>
              <a:rPr lang="tr-TR" dirty="0"/>
              <a:t>ve CIV belgeleri gibi uluslararası kabul görmüş taşıma belgeleri kullanılır.</a:t>
            </a:r>
          </a:p>
          <a:p>
            <a:endParaRPr lang="tr-TR" dirty="0"/>
          </a:p>
        </p:txBody>
      </p:sp>
    </p:spTree>
    <p:extLst>
      <p:ext uri="{BB962C8B-B14F-4D97-AF65-F5344CB8AC3E}">
        <p14:creationId xmlns:p14="http://schemas.microsoft.com/office/powerpoint/2010/main" val="98717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İTHALAT İÇİN GEREKLİ BELGELER</a:t>
            </a:r>
            <a:endParaRPr lang="tr-TR" dirty="0"/>
          </a:p>
        </p:txBody>
      </p:sp>
      <p:sp>
        <p:nvSpPr>
          <p:cNvPr id="3" name="İçerik Yer Tutucusu 2"/>
          <p:cNvSpPr>
            <a:spLocks noGrp="1"/>
          </p:cNvSpPr>
          <p:nvPr>
            <p:ph idx="1"/>
          </p:nvPr>
        </p:nvSpPr>
        <p:spPr/>
        <p:txBody>
          <a:bodyPr>
            <a:normAutofit/>
          </a:bodyPr>
          <a:lstStyle/>
          <a:p>
            <a:r>
              <a:rPr lang="tr-TR" dirty="0" smtClean="0"/>
              <a:t>Orijinal fatura</a:t>
            </a:r>
          </a:p>
          <a:p>
            <a:r>
              <a:rPr lang="tr-TR" dirty="0" smtClean="0"/>
              <a:t>Malın paketleme detayını belirten packing list</a:t>
            </a:r>
          </a:p>
          <a:p>
            <a:r>
              <a:rPr lang="tr-TR" dirty="0" smtClean="0"/>
              <a:t>Dolaşım belgesi(ATR-EUR1-MENŞE-FORM A)</a:t>
            </a:r>
          </a:p>
          <a:p>
            <a:r>
              <a:rPr lang="tr-TR" dirty="0" smtClean="0"/>
              <a:t>Banka transfer yazı aslı(Bedelsiz ithalatta aranmaz)</a:t>
            </a:r>
          </a:p>
          <a:p>
            <a:r>
              <a:rPr lang="tr-TR" dirty="0" smtClean="0"/>
              <a:t>Konşimento</a:t>
            </a:r>
          </a:p>
          <a:p>
            <a:r>
              <a:rPr lang="tr-TR" dirty="0" smtClean="0"/>
              <a:t>Sigorta poliçesi</a:t>
            </a:r>
          </a:p>
          <a:p>
            <a:r>
              <a:rPr lang="tr-TR" dirty="0" smtClean="0"/>
              <a:t>Navlun faturası</a:t>
            </a:r>
          </a:p>
          <a:p>
            <a:r>
              <a:rPr lang="tr-TR" dirty="0" smtClean="0"/>
              <a:t>Özel izin gerektiren eşya için ilgili kurumlardan alınması gereken belgeler(CITES, Bitki Sağlık Sertifikası, TAREKS </a:t>
            </a:r>
            <a:r>
              <a:rPr lang="tr-TR" dirty="0" err="1" smtClean="0"/>
              <a:t>vb</a:t>
            </a:r>
            <a:r>
              <a:rPr lang="tr-TR" dirty="0" smtClean="0"/>
              <a:t>)</a:t>
            </a:r>
            <a:endParaRPr lang="tr-TR" dirty="0"/>
          </a:p>
        </p:txBody>
      </p:sp>
    </p:spTree>
    <p:extLst>
      <p:ext uri="{BB962C8B-B14F-4D97-AF65-F5344CB8AC3E}">
        <p14:creationId xmlns:p14="http://schemas.microsoft.com/office/powerpoint/2010/main" val="636527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Ülkemizde </a:t>
            </a:r>
            <a:r>
              <a:rPr lang="tr-TR" dirty="0" smtClean="0"/>
              <a:t>Dış </a:t>
            </a:r>
            <a:r>
              <a:rPr lang="tr-TR" dirty="0"/>
              <a:t>T</a:t>
            </a:r>
            <a:r>
              <a:rPr lang="tr-TR" dirty="0" smtClean="0"/>
              <a:t>icaret </a:t>
            </a:r>
            <a:endParaRPr lang="tr-TR" dirty="0"/>
          </a:p>
        </p:txBody>
      </p:sp>
      <p:sp>
        <p:nvSpPr>
          <p:cNvPr id="3" name="İçerik Yer Tutucusu 2"/>
          <p:cNvSpPr>
            <a:spLocks noGrp="1"/>
          </p:cNvSpPr>
          <p:nvPr>
            <p:ph idx="1"/>
          </p:nvPr>
        </p:nvSpPr>
        <p:spPr/>
        <p:txBody>
          <a:bodyPr/>
          <a:lstStyle/>
          <a:p>
            <a:r>
              <a:rPr lang="tr-TR" altLang="tr-TR" dirty="0"/>
              <a:t>Dış ticaret mevzuatı</a:t>
            </a:r>
          </a:p>
          <a:p>
            <a:r>
              <a:rPr lang="tr-TR" altLang="tr-TR" dirty="0"/>
              <a:t>Gümrük mevzuatı</a:t>
            </a:r>
          </a:p>
          <a:p>
            <a:r>
              <a:rPr lang="tr-TR" altLang="tr-TR" dirty="0"/>
              <a:t>Kambiyo mevzuatı</a:t>
            </a:r>
          </a:p>
          <a:p>
            <a:pPr marL="0" indent="0">
              <a:buNone/>
            </a:pPr>
            <a:r>
              <a:rPr lang="tr-TR" altLang="tr-TR" dirty="0"/>
              <a:t>	çerçevesinde düzenlenmektedir.</a:t>
            </a:r>
          </a:p>
          <a:p>
            <a:endParaRPr lang="tr-TR" dirty="0"/>
          </a:p>
        </p:txBody>
      </p:sp>
    </p:spTree>
    <p:extLst>
      <p:ext uri="{BB962C8B-B14F-4D97-AF65-F5344CB8AC3E}">
        <p14:creationId xmlns:p14="http://schemas.microsoft.com/office/powerpoint/2010/main" val="2910637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İHRACAT İÇİN GEREKLİ BELGELER</a:t>
            </a:r>
            <a:endParaRPr lang="tr-TR" dirty="0"/>
          </a:p>
        </p:txBody>
      </p:sp>
      <p:sp>
        <p:nvSpPr>
          <p:cNvPr id="3" name="İçerik Yer Tutucusu 2"/>
          <p:cNvSpPr>
            <a:spLocks noGrp="1"/>
          </p:cNvSpPr>
          <p:nvPr>
            <p:ph idx="1"/>
          </p:nvPr>
        </p:nvSpPr>
        <p:spPr/>
        <p:txBody>
          <a:bodyPr/>
          <a:lstStyle/>
          <a:p>
            <a:r>
              <a:rPr lang="tr-TR" dirty="0" smtClean="0"/>
              <a:t>Fatura</a:t>
            </a:r>
          </a:p>
          <a:p>
            <a:r>
              <a:rPr lang="tr-TR" dirty="0" smtClean="0"/>
              <a:t>İhracı ilgili kurumlardan alınacak belgelere bağlı olan ihraç eşyası için ilgili kurumlardan alınması gereken belgeler(Kontrol Belgesi, Bitki Sağlık Sertifikası, CITES vb.)</a:t>
            </a:r>
          </a:p>
          <a:p>
            <a:r>
              <a:rPr lang="tr-TR" dirty="0" smtClean="0"/>
              <a:t>Varış ülkesine göre düzenlenecek dolaşım ve menşe belgeleri (ATR-EUR1-MENŞE-FORM A)</a:t>
            </a:r>
          </a:p>
          <a:p>
            <a:pPr marL="0" indent="0">
              <a:buNone/>
            </a:pPr>
            <a:endParaRPr lang="tr-TR" dirty="0"/>
          </a:p>
        </p:txBody>
      </p:sp>
    </p:spTree>
    <p:extLst>
      <p:ext uri="{BB962C8B-B14F-4D97-AF65-F5344CB8AC3E}">
        <p14:creationId xmlns:p14="http://schemas.microsoft.com/office/powerpoint/2010/main" val="5013173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ATR DOLAŞIM BELGESİ</a:t>
            </a:r>
            <a:endParaRPr lang="tr-TR" dirty="0"/>
          </a:p>
        </p:txBody>
      </p:sp>
      <p:sp>
        <p:nvSpPr>
          <p:cNvPr id="3" name="İçerik Yer Tutucusu 2"/>
          <p:cNvSpPr>
            <a:spLocks noGrp="1"/>
          </p:cNvSpPr>
          <p:nvPr>
            <p:ph idx="1"/>
          </p:nvPr>
        </p:nvSpPr>
        <p:spPr/>
        <p:txBody>
          <a:bodyPr/>
          <a:lstStyle/>
          <a:p>
            <a:r>
              <a:rPr lang="tr-TR" dirty="0" smtClean="0"/>
              <a:t>Avrupa Birliği ülkeleri ile Gümrük Birliği çerçevesinde yapılan tercihli ticarette kullanılır. Sanayi ve işlenmiş tarım ürünleri ihracatı ve ithalatında gümrük vergisi muafiyeti sağlar.</a:t>
            </a:r>
          </a:p>
          <a:p>
            <a:r>
              <a:rPr lang="tr-TR" dirty="0" smtClean="0"/>
              <a:t>AB üye ülkeleri ile yapılan ticarette kullanılır.</a:t>
            </a:r>
            <a:endParaRPr lang="tr-TR" dirty="0"/>
          </a:p>
        </p:txBody>
      </p:sp>
    </p:spTree>
    <p:extLst>
      <p:ext uri="{BB962C8B-B14F-4D97-AF65-F5344CB8AC3E}">
        <p14:creationId xmlns:p14="http://schemas.microsoft.com/office/powerpoint/2010/main" val="17757989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dirty="0"/>
          </a:p>
        </p:txBody>
      </p:sp>
      <p:sp>
        <p:nvSpPr>
          <p:cNvPr id="3" name="Alt Başlık 2"/>
          <p:cNvSpPr>
            <a:spLocks noGrp="1"/>
          </p:cNvSpPr>
          <p:nvPr>
            <p:ph type="subTitle" idx="1"/>
          </p:nvPr>
        </p:nvSpPr>
        <p:spPr/>
        <p:txBody>
          <a:bodyPr/>
          <a:lstStyle/>
          <a:p>
            <a:endParaRPr lang="tr-TR"/>
          </a:p>
        </p:txBody>
      </p:sp>
      <p:pic>
        <p:nvPicPr>
          <p:cNvPr id="1026" name="Picture 2" descr="atr-ö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896" y="17182"/>
            <a:ext cx="10748356" cy="6688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5513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EUR.1 DOLAŞIM SERTİFİKASI</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Eşyanın menşe ülkesini gösteren bir belgedir.</a:t>
            </a:r>
          </a:p>
          <a:p>
            <a:r>
              <a:rPr lang="tr-TR" dirty="0" smtClean="0"/>
              <a:t>EFTA ülkelerine ihracatta, AVRUPA Birliği’ne demir çelik ürünleri (Avrupa Kömür Çelik Topluluğu-AKÇT ürünleri) ihracatında, Türkiye’nin serbest ticaret anlaşmaları imzaladığı ülkelere yapılan ihracatta ve AB’ye yönelik tarım ürünleri ihracatında kullanılır.</a:t>
            </a:r>
          </a:p>
          <a:p>
            <a:r>
              <a:rPr lang="tr-TR" dirty="0"/>
              <a:t>EUR.1 Dolaşım belgesi, AB ülkeleri(tarım ürünleri ve Avrupa Kömür ve Çelik Topluluğu ürün listesinde yer alan ürünler için), EFTA ülkeleri(İsviçre, Norveç, İzlanda</a:t>
            </a:r>
            <a:r>
              <a:rPr lang="tr-TR" dirty="0" smtClean="0"/>
              <a:t>, </a:t>
            </a:r>
            <a:r>
              <a:rPr lang="tr-TR" dirty="0" err="1" smtClean="0"/>
              <a:t>Lihteynştayn</a:t>
            </a:r>
            <a:r>
              <a:rPr lang="tr-TR" dirty="0"/>
              <a:t>), İsrail, Makedonya, Bosna Hersek, Filistin, Tunus, Fas, </a:t>
            </a:r>
            <a:r>
              <a:rPr lang="tr-TR" dirty="0" smtClean="0"/>
              <a:t>Suriye(serbest ticaret anlaşması askıya alındığından,</a:t>
            </a:r>
            <a:r>
              <a:rPr lang="tr-TR" dirty="0"/>
              <a:t> sadece Menşe Şahadetnamesi </a:t>
            </a:r>
            <a:r>
              <a:rPr lang="tr-TR" dirty="0" smtClean="0"/>
              <a:t>düzenlenebilecektir), </a:t>
            </a:r>
            <a:r>
              <a:rPr lang="tr-TR" dirty="0"/>
              <a:t>Mısır, Arnavutluk, Gürcistan, Sırbistan, Karadağ, Şili, </a:t>
            </a:r>
            <a:r>
              <a:rPr lang="tr-TR" dirty="0" err="1"/>
              <a:t>Morityus</a:t>
            </a:r>
            <a:r>
              <a:rPr lang="tr-TR" dirty="0"/>
              <a:t> Cumhuriyeti ve Moldova Cumhuriyeti’ne düzenlenebilmektedir</a:t>
            </a:r>
            <a:r>
              <a:rPr lang="tr-TR" dirty="0" smtClean="0"/>
              <a:t>.</a:t>
            </a:r>
          </a:p>
          <a:p>
            <a:r>
              <a:rPr lang="tr-TR" dirty="0"/>
              <a:t>EUR.1 Dolaşım Belgesi, EUR.MED Dolaşım belgesi, fatura beyanı veya EUR.MED fatura beyanı düzenlenebilmesi için serbest dolaşımda bulunan eşyanın menşe statüsünü kanıtlaması gerekmektedir. Eşyanın menşe statüsü tedarikçi beyanı ile kanıtlanmaktadır.</a:t>
            </a:r>
          </a:p>
        </p:txBody>
      </p:sp>
    </p:spTree>
    <p:extLst>
      <p:ext uri="{BB962C8B-B14F-4D97-AF65-F5344CB8AC3E}">
        <p14:creationId xmlns:p14="http://schemas.microsoft.com/office/powerpoint/2010/main" val="23946774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3074" name="Picture 2" descr="eur ö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9383" y="290944"/>
            <a:ext cx="10640290" cy="6450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22823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EUR.MED DOLAŞIM BELGESİ</a:t>
            </a:r>
            <a:endParaRPr lang="tr-TR" dirty="0"/>
          </a:p>
        </p:txBody>
      </p:sp>
      <p:sp>
        <p:nvSpPr>
          <p:cNvPr id="3" name="İçerik Yer Tutucusu 2"/>
          <p:cNvSpPr>
            <a:spLocks noGrp="1"/>
          </p:cNvSpPr>
          <p:nvPr>
            <p:ph idx="1"/>
          </p:nvPr>
        </p:nvSpPr>
        <p:spPr/>
        <p:txBody>
          <a:bodyPr>
            <a:normAutofit/>
          </a:bodyPr>
          <a:lstStyle/>
          <a:p>
            <a:r>
              <a:rPr lang="tr-TR" dirty="0"/>
              <a:t>EUR-MED Dolaşım Sertifikası PAAMK (</a:t>
            </a:r>
            <a:r>
              <a:rPr lang="tr-TR" dirty="0" err="1"/>
              <a:t>Pan</a:t>
            </a:r>
            <a:r>
              <a:rPr lang="tr-TR" dirty="0"/>
              <a:t> Avrupa Akdeniz Kümülasyonu)'a taraf ülkelere ilgili ürünlerin ihracatında kullanılan menşe ispat belgesidir.</a:t>
            </a:r>
            <a:br>
              <a:rPr lang="tr-TR" dirty="0"/>
            </a:br>
            <a:r>
              <a:rPr lang="tr-TR" dirty="0"/>
              <a:t/>
            </a:r>
            <a:br>
              <a:rPr lang="tr-TR" dirty="0"/>
            </a:br>
            <a:r>
              <a:rPr lang="tr-TR" dirty="0"/>
              <a:t>PAAMK sistemi;</a:t>
            </a:r>
          </a:p>
          <a:p>
            <a:r>
              <a:rPr lang="tr-TR" dirty="0"/>
              <a:t>AB-EFTA-Türkiye ve bazı Akdeniz ülkelerinin dahil olduğu bir çapraz kümülasyon sistemidir. PAAMK sistemine dahil tüm ülkelerin arasında Serbest Ticaret Anlaşması, bu anlaşmaların hepsinde (ikili ticaret hariç) aynı menşe kurallarının uygulanması gerekmektedir. Sistemin işlemesi için PAAMK sistemine dahil en az 3 ülke arasında STA(Serbest Ticaret Anlaşması) tamamlanmalıdır.</a:t>
            </a:r>
          </a:p>
          <a:p>
            <a:endParaRPr lang="tr-TR" dirty="0"/>
          </a:p>
        </p:txBody>
      </p:sp>
    </p:spTree>
    <p:extLst>
      <p:ext uri="{BB962C8B-B14F-4D97-AF65-F5344CB8AC3E}">
        <p14:creationId xmlns:p14="http://schemas.microsoft.com/office/powerpoint/2010/main" val="3297777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effectLst/>
              </a:rPr>
              <a:t>EUR-MED ÜLKELERİ</a:t>
            </a:r>
            <a:r>
              <a:rPr lang="tr-TR" dirty="0" smtClean="0">
                <a:effectLst/>
              </a:rPr>
              <a:t/>
            </a:r>
            <a:br>
              <a:rPr lang="tr-TR" dirty="0" smtClean="0">
                <a:effectLst/>
              </a:rPr>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97600105"/>
              </p:ext>
            </p:extLst>
          </p:nvPr>
        </p:nvGraphicFramePr>
        <p:xfrm>
          <a:off x="838200" y="1989614"/>
          <a:ext cx="10515600" cy="4023360"/>
        </p:xfrm>
        <a:graphic>
          <a:graphicData uri="http://schemas.openxmlformats.org/drawingml/2006/table">
            <a:tbl>
              <a:tblPr/>
              <a:tblGrid>
                <a:gridCol w="10515600">
                  <a:extLst>
                    <a:ext uri="{9D8B030D-6E8A-4147-A177-3AD203B41FA5}">
                      <a16:colId xmlns:a16="http://schemas.microsoft.com/office/drawing/2014/main" val="2226469739"/>
                    </a:ext>
                  </a:extLst>
                </a:gridCol>
              </a:tblGrid>
              <a:tr h="0">
                <a:tc>
                  <a:txBody>
                    <a:bodyPr/>
                    <a:lstStyle/>
                    <a:p>
                      <a:endParaRPr lang="tr-TR" dirty="0">
                        <a:effectLst/>
                      </a:endParaRPr>
                    </a:p>
                  </a:txBody>
                  <a:tcPr anchor="ctr">
                    <a:lnL>
                      <a:noFill/>
                    </a:lnL>
                    <a:lnR>
                      <a:noFill/>
                    </a:lnR>
                    <a:lnT>
                      <a:noFill/>
                    </a:lnT>
                    <a:lnB>
                      <a:noFill/>
                    </a:lnB>
                  </a:tcPr>
                </a:tc>
                <a:extLst>
                  <a:ext uri="{0D108BD9-81ED-4DB2-BD59-A6C34878D82A}">
                    <a16:rowId xmlns:a16="http://schemas.microsoft.com/office/drawing/2014/main" val="2117077825"/>
                  </a:ext>
                </a:extLst>
              </a:tr>
              <a:tr h="0">
                <a:tc>
                  <a:txBody>
                    <a:bodyPr/>
                    <a:lstStyle/>
                    <a:p>
                      <a:r>
                        <a:rPr lang="tr-TR" b="1">
                          <a:effectLst/>
                        </a:rPr>
                        <a:t>AB ÜLKELERİ</a:t>
                      </a:r>
                      <a:endParaRPr lang="tr-TR">
                        <a:effectLst/>
                      </a:endParaRPr>
                    </a:p>
                  </a:txBody>
                  <a:tcPr anchor="ctr">
                    <a:lnL>
                      <a:noFill/>
                    </a:lnL>
                    <a:lnR>
                      <a:noFill/>
                    </a:lnR>
                    <a:lnT>
                      <a:noFill/>
                    </a:lnT>
                    <a:lnB>
                      <a:noFill/>
                    </a:lnB>
                  </a:tcPr>
                </a:tc>
                <a:extLst>
                  <a:ext uri="{0D108BD9-81ED-4DB2-BD59-A6C34878D82A}">
                    <a16:rowId xmlns:a16="http://schemas.microsoft.com/office/drawing/2014/main" val="864687290"/>
                  </a:ext>
                </a:extLst>
              </a:tr>
              <a:tr h="0">
                <a:tc>
                  <a:txBody>
                    <a:bodyPr/>
                    <a:lstStyle/>
                    <a:p>
                      <a:r>
                        <a:rPr lang="tr-TR">
                          <a:effectLst/>
                        </a:rPr>
                        <a:t>İSRAİL</a:t>
                      </a:r>
                    </a:p>
                  </a:txBody>
                  <a:tcPr anchor="ctr">
                    <a:lnL>
                      <a:noFill/>
                    </a:lnL>
                    <a:lnR>
                      <a:noFill/>
                    </a:lnR>
                    <a:lnT>
                      <a:noFill/>
                    </a:lnT>
                    <a:lnB>
                      <a:noFill/>
                    </a:lnB>
                  </a:tcPr>
                </a:tc>
                <a:extLst>
                  <a:ext uri="{0D108BD9-81ED-4DB2-BD59-A6C34878D82A}">
                    <a16:rowId xmlns:a16="http://schemas.microsoft.com/office/drawing/2014/main" val="410558611"/>
                  </a:ext>
                </a:extLst>
              </a:tr>
              <a:tr h="0">
                <a:tc>
                  <a:txBody>
                    <a:bodyPr/>
                    <a:lstStyle/>
                    <a:p>
                      <a:r>
                        <a:rPr lang="tr-TR">
                          <a:effectLst/>
                        </a:rPr>
                        <a:t>İSVİÇRE (EFTA)</a:t>
                      </a:r>
                    </a:p>
                  </a:txBody>
                  <a:tcPr anchor="ctr">
                    <a:lnL>
                      <a:noFill/>
                    </a:lnL>
                    <a:lnR>
                      <a:noFill/>
                    </a:lnR>
                    <a:lnT>
                      <a:noFill/>
                    </a:lnT>
                    <a:lnB>
                      <a:noFill/>
                    </a:lnB>
                  </a:tcPr>
                </a:tc>
                <a:extLst>
                  <a:ext uri="{0D108BD9-81ED-4DB2-BD59-A6C34878D82A}">
                    <a16:rowId xmlns:a16="http://schemas.microsoft.com/office/drawing/2014/main" val="1326463908"/>
                  </a:ext>
                </a:extLst>
              </a:tr>
              <a:tr h="0">
                <a:tc>
                  <a:txBody>
                    <a:bodyPr/>
                    <a:lstStyle/>
                    <a:p>
                      <a:r>
                        <a:rPr lang="tr-TR">
                          <a:effectLst/>
                        </a:rPr>
                        <a:t>NORVEÇ (EFTA)</a:t>
                      </a:r>
                    </a:p>
                  </a:txBody>
                  <a:tcPr anchor="ctr">
                    <a:lnL>
                      <a:noFill/>
                    </a:lnL>
                    <a:lnR>
                      <a:noFill/>
                    </a:lnR>
                    <a:lnT>
                      <a:noFill/>
                    </a:lnT>
                    <a:lnB>
                      <a:noFill/>
                    </a:lnB>
                  </a:tcPr>
                </a:tc>
                <a:extLst>
                  <a:ext uri="{0D108BD9-81ED-4DB2-BD59-A6C34878D82A}">
                    <a16:rowId xmlns:a16="http://schemas.microsoft.com/office/drawing/2014/main" val="2937778849"/>
                  </a:ext>
                </a:extLst>
              </a:tr>
              <a:tr h="0">
                <a:tc>
                  <a:txBody>
                    <a:bodyPr/>
                    <a:lstStyle/>
                    <a:p>
                      <a:r>
                        <a:rPr lang="tr-TR">
                          <a:effectLst/>
                        </a:rPr>
                        <a:t>İZLANDA (EFTA)</a:t>
                      </a:r>
                    </a:p>
                  </a:txBody>
                  <a:tcPr anchor="ctr">
                    <a:lnL>
                      <a:noFill/>
                    </a:lnL>
                    <a:lnR>
                      <a:noFill/>
                    </a:lnR>
                    <a:lnT>
                      <a:noFill/>
                    </a:lnT>
                    <a:lnB>
                      <a:noFill/>
                    </a:lnB>
                  </a:tcPr>
                </a:tc>
                <a:extLst>
                  <a:ext uri="{0D108BD9-81ED-4DB2-BD59-A6C34878D82A}">
                    <a16:rowId xmlns:a16="http://schemas.microsoft.com/office/drawing/2014/main" val="3850790002"/>
                  </a:ext>
                </a:extLst>
              </a:tr>
              <a:tr h="0">
                <a:tc>
                  <a:txBody>
                    <a:bodyPr/>
                    <a:lstStyle/>
                    <a:p>
                      <a:r>
                        <a:rPr lang="tr-TR">
                          <a:effectLst/>
                        </a:rPr>
                        <a:t>LIECHTENSTEIN (EFTA)</a:t>
                      </a:r>
                    </a:p>
                  </a:txBody>
                  <a:tcPr anchor="ctr">
                    <a:lnL>
                      <a:noFill/>
                    </a:lnL>
                    <a:lnR>
                      <a:noFill/>
                    </a:lnR>
                    <a:lnT>
                      <a:noFill/>
                    </a:lnT>
                    <a:lnB>
                      <a:noFill/>
                    </a:lnB>
                  </a:tcPr>
                </a:tc>
                <a:extLst>
                  <a:ext uri="{0D108BD9-81ED-4DB2-BD59-A6C34878D82A}">
                    <a16:rowId xmlns:a16="http://schemas.microsoft.com/office/drawing/2014/main" val="2504036697"/>
                  </a:ext>
                </a:extLst>
              </a:tr>
              <a:tr h="0">
                <a:tc>
                  <a:txBody>
                    <a:bodyPr/>
                    <a:lstStyle/>
                    <a:p>
                      <a:r>
                        <a:rPr lang="tr-TR">
                          <a:effectLst/>
                        </a:rPr>
                        <a:t>FAS</a:t>
                      </a:r>
                    </a:p>
                  </a:txBody>
                  <a:tcPr anchor="ctr">
                    <a:lnL>
                      <a:noFill/>
                    </a:lnL>
                    <a:lnR>
                      <a:noFill/>
                    </a:lnR>
                    <a:lnT>
                      <a:noFill/>
                    </a:lnT>
                    <a:lnB>
                      <a:noFill/>
                    </a:lnB>
                  </a:tcPr>
                </a:tc>
                <a:extLst>
                  <a:ext uri="{0D108BD9-81ED-4DB2-BD59-A6C34878D82A}">
                    <a16:rowId xmlns:a16="http://schemas.microsoft.com/office/drawing/2014/main" val="798002228"/>
                  </a:ext>
                </a:extLst>
              </a:tr>
              <a:tr h="0">
                <a:tc>
                  <a:txBody>
                    <a:bodyPr/>
                    <a:lstStyle/>
                    <a:p>
                      <a:r>
                        <a:rPr lang="tr-TR">
                          <a:effectLst/>
                        </a:rPr>
                        <a:t>MISIR</a:t>
                      </a:r>
                    </a:p>
                  </a:txBody>
                  <a:tcPr anchor="ctr">
                    <a:lnL>
                      <a:noFill/>
                    </a:lnL>
                    <a:lnR>
                      <a:noFill/>
                    </a:lnR>
                    <a:lnT>
                      <a:noFill/>
                    </a:lnT>
                    <a:lnB>
                      <a:noFill/>
                    </a:lnB>
                  </a:tcPr>
                </a:tc>
                <a:extLst>
                  <a:ext uri="{0D108BD9-81ED-4DB2-BD59-A6C34878D82A}">
                    <a16:rowId xmlns:a16="http://schemas.microsoft.com/office/drawing/2014/main" val="1249859030"/>
                  </a:ext>
                </a:extLst>
              </a:tr>
              <a:tr h="0">
                <a:tc>
                  <a:txBody>
                    <a:bodyPr/>
                    <a:lstStyle/>
                    <a:p>
                      <a:r>
                        <a:rPr lang="tr-TR" dirty="0">
                          <a:effectLst/>
                        </a:rPr>
                        <a:t>TUNUS</a:t>
                      </a:r>
                    </a:p>
                  </a:txBody>
                  <a:tcPr anchor="ctr">
                    <a:lnL>
                      <a:noFill/>
                    </a:lnL>
                    <a:lnR>
                      <a:noFill/>
                    </a:lnR>
                    <a:lnT>
                      <a:noFill/>
                    </a:lnT>
                    <a:lnB>
                      <a:noFill/>
                    </a:lnB>
                  </a:tcPr>
                </a:tc>
                <a:extLst>
                  <a:ext uri="{0D108BD9-81ED-4DB2-BD59-A6C34878D82A}">
                    <a16:rowId xmlns:a16="http://schemas.microsoft.com/office/drawing/2014/main" val="3702014222"/>
                  </a:ext>
                </a:extLst>
              </a:tr>
              <a:tr h="0">
                <a:tc>
                  <a:txBody>
                    <a:bodyPr/>
                    <a:lstStyle/>
                    <a:p>
                      <a:r>
                        <a:rPr lang="tr-TR" dirty="0">
                          <a:effectLst/>
                        </a:rPr>
                        <a:t>ÜRDÜN</a:t>
                      </a:r>
                    </a:p>
                  </a:txBody>
                  <a:tcPr anchor="ctr">
                    <a:lnL>
                      <a:noFill/>
                    </a:lnL>
                    <a:lnR>
                      <a:noFill/>
                    </a:lnR>
                    <a:lnT>
                      <a:noFill/>
                    </a:lnT>
                    <a:lnB>
                      <a:noFill/>
                    </a:lnB>
                  </a:tcPr>
                </a:tc>
                <a:extLst>
                  <a:ext uri="{0D108BD9-81ED-4DB2-BD59-A6C34878D82A}">
                    <a16:rowId xmlns:a16="http://schemas.microsoft.com/office/drawing/2014/main" val="3384788668"/>
                  </a:ext>
                </a:extLst>
              </a:tr>
            </a:tbl>
          </a:graphicData>
        </a:graphic>
      </p:graphicFrame>
    </p:spTree>
    <p:extLst>
      <p:ext uri="{BB962C8B-B14F-4D97-AF65-F5344CB8AC3E}">
        <p14:creationId xmlns:p14="http://schemas.microsoft.com/office/powerpoint/2010/main" val="31123430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FORM.A BELGESİ</a:t>
            </a:r>
            <a:endParaRPr lang="tr-TR" dirty="0"/>
          </a:p>
        </p:txBody>
      </p:sp>
      <p:sp>
        <p:nvSpPr>
          <p:cNvPr id="3" name="İçerik Yer Tutucusu 2"/>
          <p:cNvSpPr>
            <a:spLocks noGrp="1"/>
          </p:cNvSpPr>
          <p:nvPr>
            <p:ph idx="1"/>
          </p:nvPr>
        </p:nvSpPr>
        <p:spPr/>
        <p:txBody>
          <a:bodyPr>
            <a:normAutofit lnSpcReduction="10000"/>
          </a:bodyPr>
          <a:lstStyle/>
          <a:p>
            <a:pPr fontAlgn="base"/>
            <a:r>
              <a:rPr lang="tr-TR" dirty="0"/>
              <a:t>Form A Belgesi </a:t>
            </a:r>
            <a:r>
              <a:rPr lang="tr-TR" dirty="0" err="1"/>
              <a:t>Genelleştirimiş</a:t>
            </a:r>
            <a:r>
              <a:rPr lang="tr-TR" dirty="0"/>
              <a:t> Tercihler Sistemi(GTS) çerçevesinde tercihli rejimden faydalanması talep edilen eşyanın GTS ülkesi menşeli olduğunun ispatı için kullanılan bir belgedir. Yani eşyanın tercihli menşe statüsünü gösterir.</a:t>
            </a:r>
          </a:p>
          <a:p>
            <a:pPr fontAlgn="base"/>
            <a:r>
              <a:rPr lang="tr-TR" dirty="0"/>
              <a:t>GTS kapsamında tercihli ticaretten faydalanmak amacıyla düzenlenen Form A belgelerinin kabul edilebilmesi için </a:t>
            </a:r>
            <a:r>
              <a:rPr lang="tr-TR" dirty="0" err="1"/>
              <a:t>GTS'den</a:t>
            </a:r>
            <a:r>
              <a:rPr lang="tr-TR" dirty="0"/>
              <a:t> faydalanan ülkelerin Türkiye'ye, kendi ülkelerinde Form A Menşe Belgelerini düzenleme yetkisine sahip resmi idarelerin isim ve adreslerini, bu idarelerce kullanılan mühürlerin örnek baskılarını ve Form A Menşe Belgelerinin kontrolünden sorumlu ilgili resmi idarelerin isim ve adreslerini bildirmiş olmaları ve söz konusu ürünlerin menşeine ilişkin bilginin doğruluğunun veya belgenin geçerliliğinin kontrolü için Türkiye gümrük idarelerine gerekli yardımı sağlamayı taahhüt etmeleri gerekmektedir. Tüm bu prosedürler tamamlanmadan belgenin kabulü ve tercihli rejim uygulanması mümkün değildir.</a:t>
            </a:r>
          </a:p>
          <a:p>
            <a:endParaRPr lang="tr-TR" dirty="0"/>
          </a:p>
        </p:txBody>
      </p:sp>
    </p:spTree>
    <p:extLst>
      <p:ext uri="{BB962C8B-B14F-4D97-AF65-F5344CB8AC3E}">
        <p14:creationId xmlns:p14="http://schemas.microsoft.com/office/powerpoint/2010/main" val="26997819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098" name="Picture 2" descr="gps ö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3455" y="0"/>
            <a:ext cx="11139054" cy="6666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03560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İHRACATTA FORM.A BELGESİ</a:t>
            </a:r>
            <a:endParaRPr lang="tr-TR" dirty="0"/>
          </a:p>
        </p:txBody>
      </p:sp>
      <p:sp>
        <p:nvSpPr>
          <p:cNvPr id="3" name="İçerik Yer Tutucusu 2"/>
          <p:cNvSpPr>
            <a:spLocks noGrp="1"/>
          </p:cNvSpPr>
          <p:nvPr>
            <p:ph idx="1"/>
          </p:nvPr>
        </p:nvSpPr>
        <p:spPr/>
        <p:txBody>
          <a:bodyPr>
            <a:normAutofit fontScale="62500" lnSpcReduction="20000"/>
          </a:bodyPr>
          <a:lstStyle/>
          <a:p>
            <a:r>
              <a:rPr lang="tr-TR" dirty="0" err="1"/>
              <a:t>Form.A</a:t>
            </a:r>
            <a:r>
              <a:rPr lang="tr-TR" dirty="0"/>
              <a:t> Menşe Şahadetnamesi Kanada, Yeni Zelanda, Japonya, Rusya Federasyonu, Beyaz Rusya ile Ukrayna'nın Genelleştirilmiş Tercihler Sistemi (GTS) çerçevesinde ülkemize sağladıkları tavizli gümrük oranlarına konu mallar için söz konusu ülkelere yapılacak ihracatta aranan belgedir</a:t>
            </a:r>
            <a:r>
              <a:rPr lang="tr-TR" dirty="0" smtClean="0"/>
              <a:t>.</a:t>
            </a:r>
          </a:p>
          <a:p>
            <a:pPr marL="0" indent="0">
              <a:buNone/>
            </a:pPr>
            <a:endParaRPr lang="tr-TR" dirty="0" smtClean="0"/>
          </a:p>
          <a:p>
            <a:r>
              <a:rPr lang="tr-TR" b="1" dirty="0"/>
              <a:t>FORM.A MENŞE ŞAHADETNAMESİNİN DÜZENLENECEĞİ ÜLKELER</a:t>
            </a:r>
            <a:endParaRPr lang="tr-TR" dirty="0"/>
          </a:p>
          <a:p>
            <a:pPr marL="0" indent="0">
              <a:buNone/>
            </a:pPr>
            <a:r>
              <a:rPr lang="tr-TR" dirty="0"/>
              <a:t>1. </a:t>
            </a:r>
            <a:r>
              <a:rPr lang="tr-TR" dirty="0" smtClean="0"/>
              <a:t>Kanada</a:t>
            </a:r>
            <a:r>
              <a:rPr lang="tr-TR" dirty="0"/>
              <a:t/>
            </a:r>
            <a:br>
              <a:rPr lang="tr-TR" dirty="0"/>
            </a:br>
            <a:r>
              <a:rPr lang="tr-TR" dirty="0"/>
              <a:t/>
            </a:r>
            <a:br>
              <a:rPr lang="tr-TR" dirty="0"/>
            </a:br>
            <a:r>
              <a:rPr lang="tr-TR" dirty="0"/>
              <a:t>2. Yeni </a:t>
            </a:r>
            <a:r>
              <a:rPr lang="tr-TR" dirty="0" smtClean="0"/>
              <a:t>Zelanda</a:t>
            </a:r>
            <a:r>
              <a:rPr lang="tr-TR" dirty="0"/>
              <a:t/>
            </a:r>
            <a:br>
              <a:rPr lang="tr-TR" dirty="0"/>
            </a:br>
            <a:r>
              <a:rPr lang="tr-TR" dirty="0"/>
              <a:t/>
            </a:r>
            <a:br>
              <a:rPr lang="tr-TR" dirty="0"/>
            </a:br>
            <a:r>
              <a:rPr lang="tr-TR" dirty="0"/>
              <a:t>3. Japonya</a:t>
            </a:r>
            <a:br>
              <a:rPr lang="tr-TR" dirty="0"/>
            </a:br>
            <a:r>
              <a:rPr lang="tr-TR" dirty="0"/>
              <a:t/>
            </a:r>
            <a:br>
              <a:rPr lang="tr-TR" dirty="0"/>
            </a:br>
            <a:r>
              <a:rPr lang="tr-TR" dirty="0"/>
              <a:t>4. Rusya Federasyonu</a:t>
            </a:r>
            <a:br>
              <a:rPr lang="tr-TR" dirty="0"/>
            </a:br>
            <a:r>
              <a:rPr lang="tr-TR" dirty="0"/>
              <a:t/>
            </a:r>
            <a:br>
              <a:rPr lang="tr-TR" dirty="0"/>
            </a:br>
            <a:r>
              <a:rPr lang="tr-TR" dirty="0"/>
              <a:t>5. Ukrayna</a:t>
            </a:r>
            <a:br>
              <a:rPr lang="tr-TR" dirty="0"/>
            </a:br>
            <a:r>
              <a:rPr lang="tr-TR" dirty="0"/>
              <a:t/>
            </a:r>
            <a:br>
              <a:rPr lang="tr-TR" dirty="0"/>
            </a:br>
            <a:r>
              <a:rPr lang="tr-TR" dirty="0"/>
              <a:t>6. Kazakistan</a:t>
            </a:r>
            <a:br>
              <a:rPr lang="tr-TR" dirty="0"/>
            </a:br>
            <a:r>
              <a:rPr lang="tr-TR" dirty="0"/>
              <a:t/>
            </a:r>
            <a:br>
              <a:rPr lang="tr-TR" dirty="0"/>
            </a:br>
            <a:r>
              <a:rPr lang="tr-TR" dirty="0"/>
              <a:t>7. </a:t>
            </a:r>
            <a:r>
              <a:rPr lang="tr-TR" dirty="0" smtClean="0"/>
              <a:t>ABD</a:t>
            </a:r>
            <a:r>
              <a:rPr lang="tr-TR" dirty="0"/>
              <a:t/>
            </a:r>
            <a:br>
              <a:rPr lang="tr-TR" dirty="0"/>
            </a:br>
            <a:r>
              <a:rPr lang="tr-TR" dirty="0"/>
              <a:t/>
            </a:r>
            <a:br>
              <a:rPr lang="tr-TR" dirty="0"/>
            </a:br>
            <a:r>
              <a:rPr lang="tr-TR" dirty="0"/>
              <a:t>8. </a:t>
            </a:r>
            <a:r>
              <a:rPr lang="tr-TR" dirty="0" smtClean="0"/>
              <a:t>Avustralya</a:t>
            </a:r>
            <a:r>
              <a:rPr lang="tr-TR" dirty="0"/>
              <a:t/>
            </a:r>
            <a:br>
              <a:rPr lang="tr-TR" dirty="0"/>
            </a:br>
            <a:r>
              <a:rPr lang="tr-TR" dirty="0"/>
              <a:t/>
            </a:r>
            <a:br>
              <a:rPr lang="tr-TR" dirty="0"/>
            </a:br>
            <a:r>
              <a:rPr lang="tr-TR" dirty="0"/>
              <a:t>9. Beyaz Rusya(</a:t>
            </a:r>
            <a:r>
              <a:rPr lang="tr-TR" dirty="0" err="1"/>
              <a:t>Belarus</a:t>
            </a:r>
            <a:r>
              <a:rPr lang="tr-TR" dirty="0"/>
              <a:t>)</a:t>
            </a:r>
          </a:p>
          <a:p>
            <a:r>
              <a:rPr lang="tr-TR" dirty="0" err="1"/>
              <a:t>Form.A</a:t>
            </a:r>
            <a:r>
              <a:rPr lang="tr-TR" dirty="0"/>
              <a:t> Menşe Şahadetnamesinin ihracatçı tarafından doldurulması yeterlidir. R</a:t>
            </a:r>
            <a:r>
              <a:rPr lang="tr-TR" dirty="0" smtClean="0"/>
              <a:t>esmi </a:t>
            </a:r>
            <a:r>
              <a:rPr lang="tr-TR" dirty="0"/>
              <a:t>tasdik işlemi Türkiye Odalar ve Borsalar Birliğince yetkilendirilen 57 Odadan herhangi birinde yaptırılabilir.</a:t>
            </a:r>
          </a:p>
        </p:txBody>
      </p:sp>
    </p:spTree>
    <p:extLst>
      <p:ext uri="{BB962C8B-B14F-4D97-AF65-F5344CB8AC3E}">
        <p14:creationId xmlns:p14="http://schemas.microsoft.com/office/powerpoint/2010/main" val="3470028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Gümrük mevzuatı</a:t>
            </a:r>
          </a:p>
        </p:txBody>
      </p:sp>
      <p:sp>
        <p:nvSpPr>
          <p:cNvPr id="3" name="İçerik Yer Tutucusu 2"/>
          <p:cNvSpPr>
            <a:spLocks noGrp="1"/>
          </p:cNvSpPr>
          <p:nvPr>
            <p:ph idx="1"/>
          </p:nvPr>
        </p:nvSpPr>
        <p:spPr/>
        <p:txBody>
          <a:bodyPr/>
          <a:lstStyle/>
          <a:p>
            <a:r>
              <a:rPr lang="tr-TR" altLang="tr-TR" sz="2800" dirty="0"/>
              <a:t>Bir malın TÜRKİYE gümrük bölgesine girişi ve Türkiye gümrük bölgesinden çıkışı ile ilgili devlet kuruluşlarınca alınan tüm önlemlerin noksansız </a:t>
            </a:r>
            <a:r>
              <a:rPr lang="tr-TR" altLang="tr-TR" sz="2800" dirty="0" smtClean="0"/>
              <a:t>uygulanmasını </a:t>
            </a:r>
            <a:r>
              <a:rPr lang="tr-TR" altLang="tr-TR" sz="2800" dirty="0"/>
              <a:t>amaçlayan bir denetim sistemini içerir.</a:t>
            </a:r>
          </a:p>
          <a:p>
            <a:pPr marL="0" indent="0">
              <a:buNone/>
            </a:pPr>
            <a:endParaRPr lang="tr-TR" dirty="0"/>
          </a:p>
        </p:txBody>
      </p:sp>
    </p:spTree>
    <p:extLst>
      <p:ext uri="{BB962C8B-B14F-4D97-AF65-F5344CB8AC3E}">
        <p14:creationId xmlns:p14="http://schemas.microsoft.com/office/powerpoint/2010/main" val="36352212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87334" y="697634"/>
            <a:ext cx="10515600" cy="1325563"/>
          </a:xfrm>
        </p:spPr>
        <p:txBody>
          <a:bodyPr>
            <a:normAutofit fontScale="90000"/>
          </a:bodyPr>
          <a:lstStyle/>
          <a:p>
            <a:r>
              <a:rPr lang="tr-TR" b="1" cap="all" dirty="0" smtClean="0"/>
              <a:t>Incoterms</a:t>
            </a:r>
            <a:r>
              <a:rPr lang="tr-TR" b="1" dirty="0" smtClean="0"/>
              <a:t> </a:t>
            </a:r>
            <a:br>
              <a:rPr lang="tr-TR" b="1" dirty="0" smtClean="0"/>
            </a:br>
            <a:r>
              <a:rPr lang="tr-TR" b="1" dirty="0" smtClean="0"/>
              <a:t>(</a:t>
            </a:r>
            <a:r>
              <a:rPr lang="tr-TR" b="1" cap="all" dirty="0" err="1" smtClean="0"/>
              <a:t>Internatıonal</a:t>
            </a:r>
            <a:r>
              <a:rPr lang="tr-TR" b="1" cap="all" dirty="0" smtClean="0"/>
              <a:t> </a:t>
            </a:r>
            <a:r>
              <a:rPr lang="tr-TR" b="1" cap="all" dirty="0" err="1" smtClean="0"/>
              <a:t>Commercıal</a:t>
            </a:r>
            <a:r>
              <a:rPr lang="tr-TR" b="1" cap="all" dirty="0" smtClean="0"/>
              <a:t> </a:t>
            </a:r>
            <a:r>
              <a:rPr lang="tr-TR" b="1" cap="all" dirty="0" err="1" smtClean="0"/>
              <a:t>Terms</a:t>
            </a:r>
            <a:r>
              <a:rPr lang="tr-TR" b="1" dirty="0" smtClean="0"/>
              <a:t>)</a:t>
            </a:r>
            <a:r>
              <a:rPr lang="tr-TR" dirty="0" smtClean="0"/>
              <a:t/>
            </a:r>
            <a:br>
              <a:rPr lang="tr-TR" dirty="0" smtClean="0"/>
            </a:br>
            <a:endParaRPr lang="tr-TR" dirty="0"/>
          </a:p>
        </p:txBody>
      </p:sp>
      <p:sp>
        <p:nvSpPr>
          <p:cNvPr id="3" name="İçerik Yer Tutucusu 2"/>
          <p:cNvSpPr>
            <a:spLocks noGrp="1"/>
          </p:cNvSpPr>
          <p:nvPr>
            <p:ph idx="1"/>
          </p:nvPr>
        </p:nvSpPr>
        <p:spPr/>
        <p:txBody>
          <a:bodyPr/>
          <a:lstStyle/>
          <a:p>
            <a:r>
              <a:rPr lang="tr-TR" b="1" i="1" dirty="0" smtClean="0"/>
              <a:t>Incoterms</a:t>
            </a:r>
            <a:r>
              <a:rPr lang="tr-TR" dirty="0"/>
              <a:t>; ICC – International </a:t>
            </a:r>
            <a:r>
              <a:rPr lang="tr-TR" dirty="0" err="1"/>
              <a:t>Chamber</a:t>
            </a:r>
            <a:r>
              <a:rPr lang="tr-TR" dirty="0"/>
              <a:t> of Commerce (Uluslararası Ticaret Odası) tarafından düzenlenen, eşyanın taşınması ile teslimi aşamalarında, sorumluluklar ve maliyetlerin taraflar arasında dağılımını belirleyen kurallardır.</a:t>
            </a:r>
          </a:p>
          <a:p>
            <a:endParaRPr lang="tr-TR" dirty="0"/>
          </a:p>
        </p:txBody>
      </p:sp>
    </p:spTree>
    <p:extLst>
      <p:ext uri="{BB962C8B-B14F-4D97-AF65-F5344CB8AC3E}">
        <p14:creationId xmlns:p14="http://schemas.microsoft.com/office/powerpoint/2010/main" val="40217359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t>
            </a:r>
            <a:r>
              <a:rPr lang="tr-TR" dirty="0"/>
              <a:t>Tüm Taşıma Türleri için Kullanılan Teslim </a:t>
            </a:r>
            <a:r>
              <a:rPr lang="tr-TR" dirty="0" smtClean="0"/>
              <a:t>Şekilleri</a:t>
            </a:r>
            <a:r>
              <a:rPr lang="tr-TR" dirty="0"/>
              <a:t/>
            </a:r>
            <a:br>
              <a:rPr lang="tr-TR" dirty="0"/>
            </a:br>
            <a:endParaRPr lang="tr-TR" dirty="0"/>
          </a:p>
        </p:txBody>
      </p:sp>
      <p:sp>
        <p:nvSpPr>
          <p:cNvPr id="3" name="İçerik Yer Tutucusu 2"/>
          <p:cNvSpPr>
            <a:spLocks noGrp="1"/>
          </p:cNvSpPr>
          <p:nvPr>
            <p:ph idx="1"/>
          </p:nvPr>
        </p:nvSpPr>
        <p:spPr/>
        <p:txBody>
          <a:bodyPr>
            <a:normAutofit fontScale="47500" lnSpcReduction="20000"/>
          </a:bodyPr>
          <a:lstStyle/>
          <a:p>
            <a:r>
              <a:rPr lang="tr-TR" b="1" dirty="0"/>
              <a:t>EXW – </a:t>
            </a:r>
            <a:r>
              <a:rPr lang="tr-TR" b="1" dirty="0" err="1"/>
              <a:t>Ex</a:t>
            </a:r>
            <a:r>
              <a:rPr lang="tr-TR" b="1" dirty="0"/>
              <a:t> Works</a:t>
            </a:r>
            <a:endParaRPr lang="tr-TR" dirty="0"/>
          </a:p>
          <a:p>
            <a:pPr marL="0" indent="0">
              <a:buNone/>
            </a:pPr>
            <a:r>
              <a:rPr lang="tr-TR" b="1" i="1" u="sng" dirty="0" smtClean="0"/>
              <a:t>İhracatçının </a:t>
            </a:r>
            <a:r>
              <a:rPr lang="tr-TR" b="1" i="1" u="sng" dirty="0"/>
              <a:t>İş Yerinde Teslim</a:t>
            </a:r>
            <a:r>
              <a:rPr lang="tr-TR" b="1" dirty="0"/>
              <a:t>; Tüm masraf ve riskler ithalatçıya ait olmak üzere eşyanın, ihracatçının depo ya da fabrikası gibi belirlenen yerde teslim edilmesidir.</a:t>
            </a:r>
          </a:p>
          <a:p>
            <a:r>
              <a:rPr lang="tr-TR" b="1" dirty="0"/>
              <a:t>FCA – </a:t>
            </a:r>
            <a:r>
              <a:rPr lang="tr-TR" b="1" dirty="0" err="1"/>
              <a:t>Free</a:t>
            </a:r>
            <a:r>
              <a:rPr lang="tr-TR" b="1" dirty="0"/>
              <a:t> Carrier</a:t>
            </a:r>
            <a:endParaRPr lang="tr-TR" dirty="0"/>
          </a:p>
          <a:p>
            <a:pPr marL="0" indent="0">
              <a:buNone/>
            </a:pPr>
            <a:r>
              <a:rPr lang="tr-TR" b="1" i="1" u="sng" dirty="0"/>
              <a:t>Taşıyıcıya Teslim</a:t>
            </a:r>
            <a:r>
              <a:rPr lang="tr-TR" b="1" dirty="0"/>
              <a:t>; Eşyanın, ithalatçının belirlediği taşıyıcıya, ihracatçının ülkesinde belirlenen yerde teslim edilmesidir.</a:t>
            </a:r>
          </a:p>
          <a:p>
            <a:r>
              <a:rPr lang="tr-TR" b="1" dirty="0"/>
              <a:t>CPT – </a:t>
            </a:r>
            <a:r>
              <a:rPr lang="tr-TR" b="1" dirty="0" err="1"/>
              <a:t>Carriage</a:t>
            </a:r>
            <a:r>
              <a:rPr lang="tr-TR" b="1" dirty="0"/>
              <a:t> </a:t>
            </a:r>
            <a:r>
              <a:rPr lang="tr-TR" b="1" dirty="0" err="1"/>
              <a:t>Paid</a:t>
            </a:r>
            <a:r>
              <a:rPr lang="tr-TR" b="1" dirty="0"/>
              <a:t> </a:t>
            </a:r>
            <a:r>
              <a:rPr lang="tr-TR" b="1" dirty="0" err="1"/>
              <a:t>To</a:t>
            </a:r>
            <a:endParaRPr lang="tr-TR" dirty="0"/>
          </a:p>
          <a:p>
            <a:pPr marL="0" indent="0">
              <a:buNone/>
            </a:pPr>
            <a:r>
              <a:rPr lang="tr-TR" b="1" i="1" u="sng" dirty="0"/>
              <a:t>Taşıma Ücreti Ödenmiş Teslim</a:t>
            </a:r>
            <a:r>
              <a:rPr lang="tr-TR" b="1" i="1" dirty="0"/>
              <a:t>;</a:t>
            </a:r>
            <a:r>
              <a:rPr lang="tr-TR" b="1" dirty="0"/>
              <a:t> Belirlenen taşıta ait taşıma bedelinin (navlun) ihracatçı tarafından ödendiği, sigorta ve diğer masrafların ithalatçıya ait olduğu teslimdir.</a:t>
            </a:r>
          </a:p>
          <a:p>
            <a:r>
              <a:rPr lang="tr-TR" b="1" dirty="0"/>
              <a:t>CIP – </a:t>
            </a:r>
            <a:r>
              <a:rPr lang="tr-TR" b="1" dirty="0" err="1"/>
              <a:t>Carriage</a:t>
            </a:r>
            <a:r>
              <a:rPr lang="tr-TR" b="1" dirty="0"/>
              <a:t> </a:t>
            </a:r>
            <a:r>
              <a:rPr lang="tr-TR" b="1" dirty="0" err="1"/>
              <a:t>and</a:t>
            </a:r>
            <a:r>
              <a:rPr lang="tr-TR" b="1" dirty="0"/>
              <a:t> </a:t>
            </a:r>
            <a:r>
              <a:rPr lang="tr-TR" b="1" dirty="0" err="1" smtClean="0"/>
              <a:t>Insurance</a:t>
            </a:r>
            <a:r>
              <a:rPr lang="tr-TR" b="1" dirty="0" smtClean="0"/>
              <a:t> </a:t>
            </a:r>
            <a:r>
              <a:rPr lang="tr-TR" b="1" dirty="0" err="1"/>
              <a:t>Paid</a:t>
            </a:r>
            <a:r>
              <a:rPr lang="tr-TR" b="1" dirty="0"/>
              <a:t> </a:t>
            </a:r>
            <a:r>
              <a:rPr lang="tr-TR" b="1" dirty="0" err="1"/>
              <a:t>To</a:t>
            </a:r>
            <a:endParaRPr lang="tr-TR" dirty="0"/>
          </a:p>
          <a:p>
            <a:pPr marL="0" indent="0">
              <a:buNone/>
            </a:pPr>
            <a:r>
              <a:rPr lang="tr-TR" b="1" i="1" u="sng" dirty="0"/>
              <a:t>Taşıma Ücreti, Sigorta ödenmiş Teslim</a:t>
            </a:r>
            <a:r>
              <a:rPr lang="tr-TR" b="1" i="1" dirty="0"/>
              <a:t>;</a:t>
            </a:r>
            <a:r>
              <a:rPr lang="tr-TR" b="1" dirty="0"/>
              <a:t> İhracatçının taşıma ücreti ile sigorta masraflarını ithalatçının ülkesinde belirlenen noktaya kadar ödediği teslim şeklidir.</a:t>
            </a:r>
          </a:p>
          <a:p>
            <a:r>
              <a:rPr lang="tr-TR" b="1" dirty="0"/>
              <a:t>DAT – </a:t>
            </a:r>
            <a:r>
              <a:rPr lang="tr-TR" b="1" dirty="0" err="1"/>
              <a:t>Delivered</a:t>
            </a:r>
            <a:r>
              <a:rPr lang="tr-TR" b="1" dirty="0"/>
              <a:t> at Terminal</a:t>
            </a:r>
            <a:endParaRPr lang="tr-TR" dirty="0"/>
          </a:p>
          <a:p>
            <a:pPr marL="0" indent="0">
              <a:buNone/>
            </a:pPr>
            <a:r>
              <a:rPr lang="tr-TR" b="1" i="1" u="sng" dirty="0"/>
              <a:t>Terminalde Teslim</a:t>
            </a:r>
            <a:r>
              <a:rPr lang="tr-TR" b="1" i="1" dirty="0"/>
              <a:t>;</a:t>
            </a:r>
            <a:r>
              <a:rPr lang="tr-TR" b="1" dirty="0"/>
              <a:t> Tüm masraf ve riskler ihracatçıya ait olmak üzere, eşyanın ithalatçının ülkesinde belirlenen liman/terminalde araçtan boşaltılarak teslim edilmesidir.</a:t>
            </a:r>
          </a:p>
          <a:p>
            <a:r>
              <a:rPr lang="tr-TR" b="1" dirty="0"/>
              <a:t>DAP – </a:t>
            </a:r>
            <a:r>
              <a:rPr lang="tr-TR" b="1" dirty="0" err="1"/>
              <a:t>Delivered</a:t>
            </a:r>
            <a:r>
              <a:rPr lang="tr-TR" b="1" dirty="0"/>
              <a:t> at </a:t>
            </a:r>
            <a:r>
              <a:rPr lang="tr-TR" b="1" dirty="0" err="1"/>
              <a:t>Place</a:t>
            </a:r>
            <a:endParaRPr lang="tr-TR" dirty="0"/>
          </a:p>
          <a:p>
            <a:pPr marL="0" indent="0">
              <a:buNone/>
            </a:pPr>
            <a:r>
              <a:rPr lang="tr-TR" b="1" i="1" u="sng" dirty="0"/>
              <a:t>Belirlenen Yerde Teslim</a:t>
            </a:r>
            <a:r>
              <a:rPr lang="tr-TR" b="1" i="1" dirty="0"/>
              <a:t>;</a:t>
            </a:r>
            <a:r>
              <a:rPr lang="tr-TR" b="1" dirty="0"/>
              <a:t> Eşya ithalatçının ülkesinde ve belirlenen adrese vergiler hariç tüm masraflar ödenmiş olarak teslim edilir.</a:t>
            </a:r>
          </a:p>
          <a:p>
            <a:r>
              <a:rPr lang="tr-TR" b="1" dirty="0"/>
              <a:t>DDP – </a:t>
            </a:r>
            <a:r>
              <a:rPr lang="tr-TR" b="1" dirty="0" err="1"/>
              <a:t>Delivered</a:t>
            </a:r>
            <a:r>
              <a:rPr lang="tr-TR" b="1" dirty="0"/>
              <a:t> </a:t>
            </a:r>
            <a:r>
              <a:rPr lang="tr-TR" b="1" dirty="0" err="1"/>
              <a:t>Duty</a:t>
            </a:r>
            <a:r>
              <a:rPr lang="tr-TR" b="1" dirty="0"/>
              <a:t> </a:t>
            </a:r>
            <a:r>
              <a:rPr lang="tr-TR" b="1" dirty="0" err="1"/>
              <a:t>Paid</a:t>
            </a:r>
            <a:endParaRPr lang="tr-TR" dirty="0"/>
          </a:p>
          <a:p>
            <a:pPr marL="0" indent="0">
              <a:buNone/>
            </a:pPr>
            <a:r>
              <a:rPr lang="tr-TR" b="1" i="1" u="sng" dirty="0"/>
              <a:t>Gümrük Vergileri Ödenmiş Halde Teslim;</a:t>
            </a:r>
            <a:r>
              <a:rPr lang="tr-TR" b="1" dirty="0"/>
              <a:t> Eşyanın ithalatçının ülkesinde tüm masraflar ve gümrük vergileri ödenmiş olarak </a:t>
            </a:r>
            <a:r>
              <a:rPr lang="tr-TR" b="1" dirty="0" smtClean="0"/>
              <a:t> </a:t>
            </a:r>
            <a:r>
              <a:rPr lang="tr-TR" b="1" dirty="0"/>
              <a:t>teslim edilmesidir.</a:t>
            </a:r>
          </a:p>
          <a:p>
            <a:endParaRPr lang="tr-TR" dirty="0"/>
          </a:p>
        </p:txBody>
      </p:sp>
    </p:spTree>
    <p:extLst>
      <p:ext uri="{BB962C8B-B14F-4D97-AF65-F5344CB8AC3E}">
        <p14:creationId xmlns:p14="http://schemas.microsoft.com/office/powerpoint/2010/main" val="31910641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Deniz ve İç Sularda Kullanılan Teslim Şekilleri</a:t>
            </a:r>
            <a:br>
              <a:rPr lang="tr-TR" dirty="0"/>
            </a:br>
            <a:endParaRPr lang="tr-TR" dirty="0"/>
          </a:p>
        </p:txBody>
      </p:sp>
      <p:sp>
        <p:nvSpPr>
          <p:cNvPr id="3" name="İçerik Yer Tutucusu 2"/>
          <p:cNvSpPr>
            <a:spLocks noGrp="1"/>
          </p:cNvSpPr>
          <p:nvPr>
            <p:ph idx="1"/>
          </p:nvPr>
        </p:nvSpPr>
        <p:spPr/>
        <p:txBody>
          <a:bodyPr>
            <a:normAutofit fontScale="85000" lnSpcReduction="10000"/>
          </a:bodyPr>
          <a:lstStyle/>
          <a:p>
            <a:r>
              <a:rPr lang="tr-TR" b="1" dirty="0"/>
              <a:t>FAS – </a:t>
            </a:r>
            <a:r>
              <a:rPr lang="tr-TR" b="1" dirty="0" err="1"/>
              <a:t>Free</a:t>
            </a:r>
            <a:r>
              <a:rPr lang="tr-TR" b="1" dirty="0"/>
              <a:t> </a:t>
            </a:r>
            <a:r>
              <a:rPr lang="tr-TR" b="1" dirty="0" err="1"/>
              <a:t>Alongside</a:t>
            </a:r>
            <a:r>
              <a:rPr lang="tr-TR" b="1" dirty="0"/>
              <a:t> </a:t>
            </a:r>
            <a:r>
              <a:rPr lang="tr-TR" b="1" dirty="0" err="1"/>
              <a:t>Ship</a:t>
            </a:r>
            <a:endParaRPr lang="tr-TR" dirty="0"/>
          </a:p>
          <a:p>
            <a:pPr marL="0" indent="0">
              <a:buNone/>
            </a:pPr>
            <a:r>
              <a:rPr lang="tr-TR" b="1" i="1" u="sng" dirty="0"/>
              <a:t>Gemi yanında Teslim</a:t>
            </a:r>
            <a:r>
              <a:rPr lang="tr-TR" b="1" i="1" dirty="0"/>
              <a:t>;</a:t>
            </a:r>
            <a:r>
              <a:rPr lang="tr-TR" b="1" dirty="0"/>
              <a:t> Eşyanın belirlenen deniz taşıtına yüklenmek üzere rıhtım ya da yükleme alanında teslim edilmesidir.</a:t>
            </a:r>
          </a:p>
          <a:p>
            <a:r>
              <a:rPr lang="tr-TR" b="1" dirty="0"/>
              <a:t>FOB – </a:t>
            </a:r>
            <a:r>
              <a:rPr lang="tr-TR" b="1" dirty="0" err="1"/>
              <a:t>Free</a:t>
            </a:r>
            <a:r>
              <a:rPr lang="tr-TR" b="1" dirty="0"/>
              <a:t> on Board</a:t>
            </a:r>
            <a:endParaRPr lang="tr-TR" dirty="0"/>
          </a:p>
          <a:p>
            <a:pPr marL="0" indent="0">
              <a:buNone/>
            </a:pPr>
            <a:r>
              <a:rPr lang="tr-TR" b="1" i="1" u="sng" dirty="0"/>
              <a:t>Gemide (Gemi Bordasında) Teslim</a:t>
            </a:r>
            <a:r>
              <a:rPr lang="tr-TR" b="1" i="1" dirty="0"/>
              <a:t>;</a:t>
            </a:r>
            <a:r>
              <a:rPr lang="tr-TR" b="1" dirty="0"/>
              <a:t> Eşyanın belirlenen deniz taşıtına yüklenerek taşıma, sigorta gibi maliyet ve sorumlulukların ithalatçıya devredildiği teslim şeklidir.</a:t>
            </a:r>
          </a:p>
          <a:p>
            <a:r>
              <a:rPr lang="tr-TR" b="1" dirty="0"/>
              <a:t>CFR –   </a:t>
            </a:r>
            <a:r>
              <a:rPr lang="tr-TR" b="1" dirty="0" err="1"/>
              <a:t>Cost</a:t>
            </a:r>
            <a:r>
              <a:rPr lang="tr-TR" b="1" dirty="0"/>
              <a:t> </a:t>
            </a:r>
            <a:r>
              <a:rPr lang="tr-TR" b="1" dirty="0" err="1"/>
              <a:t>and</a:t>
            </a:r>
            <a:r>
              <a:rPr lang="tr-TR" b="1" dirty="0"/>
              <a:t> </a:t>
            </a:r>
            <a:r>
              <a:rPr lang="tr-TR" b="1" dirty="0" err="1"/>
              <a:t>Freight</a:t>
            </a:r>
            <a:endParaRPr lang="tr-TR" dirty="0"/>
          </a:p>
          <a:p>
            <a:pPr marL="0" indent="0">
              <a:buNone/>
            </a:pPr>
            <a:r>
              <a:rPr lang="tr-TR" b="1" i="1" u="sng" dirty="0"/>
              <a:t>Navlun Ödenmiş Halde Teslim</a:t>
            </a:r>
            <a:r>
              <a:rPr lang="tr-TR" b="1" i="1" dirty="0"/>
              <a:t>;</a:t>
            </a:r>
            <a:r>
              <a:rPr lang="tr-TR" b="1" dirty="0"/>
              <a:t> Eşyanın belirlenen deniz taşıtına ait taşıma bedelinin (navlun) ihracatçı tarafından ödendiği, sigorta ve diğer masrafların ithalatçıya ait olduğu teslimdir.</a:t>
            </a:r>
          </a:p>
          <a:p>
            <a:r>
              <a:rPr lang="tr-TR" b="1" dirty="0"/>
              <a:t>CIF – </a:t>
            </a:r>
            <a:r>
              <a:rPr lang="tr-TR" b="1" dirty="0" err="1"/>
              <a:t>Cost</a:t>
            </a:r>
            <a:r>
              <a:rPr lang="tr-TR" b="1" dirty="0"/>
              <a:t>, </a:t>
            </a:r>
            <a:r>
              <a:rPr lang="tr-TR" b="1" dirty="0" err="1"/>
              <a:t>Insurance</a:t>
            </a:r>
            <a:r>
              <a:rPr lang="tr-TR" b="1" dirty="0"/>
              <a:t> </a:t>
            </a:r>
            <a:r>
              <a:rPr lang="tr-TR" b="1" dirty="0" err="1"/>
              <a:t>and</a:t>
            </a:r>
            <a:r>
              <a:rPr lang="tr-TR" b="1" dirty="0"/>
              <a:t> </a:t>
            </a:r>
            <a:r>
              <a:rPr lang="tr-TR" b="1" dirty="0" err="1"/>
              <a:t>Freight</a:t>
            </a:r>
            <a:endParaRPr lang="tr-TR" dirty="0"/>
          </a:p>
          <a:p>
            <a:pPr marL="0" indent="0">
              <a:buNone/>
            </a:pPr>
            <a:r>
              <a:rPr lang="tr-TR" b="1" i="1" u="sng" dirty="0"/>
              <a:t>Masraflar, Navlun, Sigorta Ödenmiş Teslim</a:t>
            </a:r>
            <a:r>
              <a:rPr lang="tr-TR" b="1" i="1" dirty="0"/>
              <a:t>;</a:t>
            </a:r>
            <a:r>
              <a:rPr lang="tr-TR" b="1" dirty="0"/>
              <a:t> Yükleme masrafları ile eşyanın ithalatçının ülkesinde belirlenen teslim alanına kadar taşıma bedeli, sigorta masrafları karşılanmış olarak teslim edilmesidir.</a:t>
            </a:r>
          </a:p>
          <a:p>
            <a:endParaRPr lang="tr-TR" dirty="0"/>
          </a:p>
        </p:txBody>
      </p:sp>
    </p:spTree>
    <p:extLst>
      <p:ext uri="{BB962C8B-B14F-4D97-AF65-F5344CB8AC3E}">
        <p14:creationId xmlns:p14="http://schemas.microsoft.com/office/powerpoint/2010/main" val="8064518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smtClean="0"/>
              <a:t>İHRACAT </a:t>
            </a:r>
            <a:r>
              <a:rPr lang="tr-TR" dirty="0"/>
              <a:t>REJİMİ </a:t>
            </a:r>
            <a:r>
              <a:rPr lang="tr-TR" dirty="0" smtClean="0"/>
              <a:t>AŞAMALARI </a:t>
            </a:r>
            <a:br>
              <a:rPr lang="tr-TR" dirty="0" smtClean="0"/>
            </a:br>
            <a:r>
              <a:rPr lang="tr-TR" sz="3200" dirty="0" smtClean="0"/>
              <a:t>DENİZ YOLU İLE İHRACAT</a:t>
            </a:r>
            <a:endParaRPr lang="tr-TR" sz="3200" dirty="0"/>
          </a:p>
        </p:txBody>
      </p:sp>
      <p:sp>
        <p:nvSpPr>
          <p:cNvPr id="6" name="İçerik Yer Tutucusu 5"/>
          <p:cNvSpPr>
            <a:spLocks noGrp="1"/>
          </p:cNvSpPr>
          <p:nvPr>
            <p:ph idx="1"/>
          </p:nvPr>
        </p:nvSpPr>
        <p:spPr/>
        <p:txBody>
          <a:bodyPr/>
          <a:lstStyle/>
          <a:p>
            <a:r>
              <a:rPr lang="tr-TR" dirty="0" smtClean="0"/>
              <a:t>İhraç edilecek eşya için, ilgili kurumlardan gerekli izin ve uygunluk belgeleri alınır. (Tarım İl müdürlüğü, DTS, Zirai Karantina, Veterinerlik </a:t>
            </a:r>
            <a:r>
              <a:rPr lang="tr-TR" dirty="0" err="1" smtClean="0"/>
              <a:t>v.b</a:t>
            </a:r>
            <a:r>
              <a:rPr lang="tr-TR" dirty="0" smtClean="0"/>
              <a:t>)</a:t>
            </a:r>
          </a:p>
          <a:p>
            <a:r>
              <a:rPr lang="tr-TR" dirty="0"/>
              <a:t>Varış ülkesine göre düzenlenecek dolaşım ve menşe belgeleri (ATR-EUR1-MENŞE-FORM A</a:t>
            </a:r>
            <a:r>
              <a:rPr lang="tr-TR" dirty="0" smtClean="0"/>
              <a:t>) düzenlenir.</a:t>
            </a:r>
          </a:p>
          <a:p>
            <a:r>
              <a:rPr lang="tr-TR" dirty="0" smtClean="0"/>
              <a:t>Doğrudan/dolaylı temsilci tarafından GTİP tespiti yapılarak ihracat beyannamesi tescil edilir.</a:t>
            </a:r>
          </a:p>
          <a:p>
            <a:r>
              <a:rPr lang="tr-TR" dirty="0" smtClean="0"/>
              <a:t>İhracat beyannamesi sarı hat kriterinden işlem görüyorsa muayene memurunca sadece belge kontrolü yapılır. Kırmızı hat kriterinden işlem görüyorsa muayene memurunca belge kontrolü yanısıra eşyanın fiziki muayenesi de yapılır.</a:t>
            </a:r>
          </a:p>
          <a:p>
            <a:endParaRPr lang="tr-TR" dirty="0" smtClean="0"/>
          </a:p>
          <a:p>
            <a:endParaRPr lang="tr-TR" dirty="0"/>
          </a:p>
          <a:p>
            <a:endParaRPr lang="tr-TR" dirty="0" smtClean="0"/>
          </a:p>
          <a:p>
            <a:endParaRPr lang="tr-TR" dirty="0"/>
          </a:p>
          <a:p>
            <a:endParaRPr lang="tr-TR" dirty="0"/>
          </a:p>
          <a:p>
            <a:endParaRPr lang="tr-TR" dirty="0"/>
          </a:p>
        </p:txBody>
      </p:sp>
    </p:spTree>
    <p:extLst>
      <p:ext uri="{BB962C8B-B14F-4D97-AF65-F5344CB8AC3E}">
        <p14:creationId xmlns:p14="http://schemas.microsoft.com/office/powerpoint/2010/main" val="341924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İHRACAT </a:t>
            </a:r>
            <a:r>
              <a:rPr lang="tr-TR" dirty="0"/>
              <a:t>REJİMİ </a:t>
            </a:r>
            <a:r>
              <a:rPr lang="tr-TR" dirty="0" smtClean="0"/>
              <a:t>AŞAMALARI</a:t>
            </a:r>
            <a:br>
              <a:rPr lang="tr-TR" dirty="0" smtClean="0"/>
            </a:br>
            <a:r>
              <a:rPr lang="tr-TR" sz="3200" dirty="0" smtClean="0"/>
              <a:t>DENİZ YOLU İLE İHRACAT</a:t>
            </a:r>
            <a:endParaRPr lang="tr-TR" sz="3200" dirty="0"/>
          </a:p>
        </p:txBody>
      </p:sp>
      <p:sp>
        <p:nvSpPr>
          <p:cNvPr id="3" name="İçerik Yer Tutucusu 2"/>
          <p:cNvSpPr>
            <a:spLocks noGrp="1"/>
          </p:cNvSpPr>
          <p:nvPr>
            <p:ph idx="1"/>
          </p:nvPr>
        </p:nvSpPr>
        <p:spPr/>
        <p:txBody>
          <a:bodyPr/>
          <a:lstStyle/>
          <a:p>
            <a:r>
              <a:rPr lang="tr-TR" dirty="0" smtClean="0"/>
              <a:t>Eşyanın muayene işlemi tamamlandıktan sonra gözetim memuru nezaretinde eşya gemiye yüklenir.</a:t>
            </a:r>
          </a:p>
          <a:p>
            <a:r>
              <a:rPr lang="tr-TR" dirty="0" smtClean="0"/>
              <a:t>Uluslararası taşıyıcı çıkış bildirimini verir.</a:t>
            </a:r>
            <a:endParaRPr lang="tr-TR" dirty="0"/>
          </a:p>
        </p:txBody>
      </p:sp>
    </p:spTree>
    <p:extLst>
      <p:ext uri="{BB962C8B-B14F-4D97-AF65-F5344CB8AC3E}">
        <p14:creationId xmlns:p14="http://schemas.microsoft.com/office/powerpoint/2010/main" val="31156287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97529" y="1191930"/>
            <a:ext cx="10984871" cy="655157"/>
          </a:xfrm>
        </p:spPr>
        <p:txBody>
          <a:bodyPr>
            <a:normAutofit/>
          </a:bodyPr>
          <a:lstStyle/>
          <a:p>
            <a:r>
              <a:rPr lang="tr-TR" b="1" dirty="0" smtClean="0">
                <a:effectLst>
                  <a:outerShdw blurRad="38100" dist="38100" dir="2700000" algn="tl">
                    <a:srgbClr val="000000">
                      <a:alpha val="43137"/>
                    </a:srgbClr>
                  </a:outerShdw>
                </a:effectLst>
              </a:rPr>
              <a:t>                 </a:t>
            </a:r>
            <a:endParaRPr lang="tr-TR" dirty="0"/>
          </a:p>
        </p:txBody>
      </p:sp>
      <p:pic>
        <p:nvPicPr>
          <p:cNvPr id="4" name="Picture 2" descr="http://www.yeryuzu.com/turkiye_harita.jpg"/>
          <p:cNvPicPr>
            <a:picLocks noGrp="1" noChangeAspect="1" noChangeArrowheads="1"/>
          </p:cNvPicPr>
          <p:nvPr>
            <p:ph idx="1"/>
          </p:nvPr>
        </p:nvPicPr>
        <p:blipFill>
          <a:blip r:embed="rId2" cstate="print"/>
          <a:srcRect/>
          <a:stretch>
            <a:fillRect/>
          </a:stretch>
        </p:blipFill>
        <p:spPr bwMode="auto">
          <a:xfrm>
            <a:off x="1221575" y="1847087"/>
            <a:ext cx="10208302" cy="4528045"/>
          </a:xfrm>
          <a:prstGeom prst="rect">
            <a:avLst/>
          </a:prstGeom>
          <a:noFill/>
          <a:ln w="9525">
            <a:noFill/>
            <a:miter lim="800000"/>
            <a:headEnd/>
            <a:tailEnd/>
          </a:ln>
        </p:spPr>
      </p:pic>
      <p:pic>
        <p:nvPicPr>
          <p:cNvPr id="5" name="Picture 2" descr="kamyon2"/>
          <p:cNvPicPr>
            <a:picLocks noChangeAspect="1" noChangeArrowheads="1"/>
          </p:cNvPicPr>
          <p:nvPr/>
        </p:nvPicPr>
        <p:blipFill>
          <a:blip r:embed="rId3" cstate="print"/>
          <a:srcRect/>
          <a:stretch>
            <a:fillRect/>
          </a:stretch>
        </p:blipFill>
        <p:spPr bwMode="auto">
          <a:xfrm rot="19088251">
            <a:off x="1811326" y="2440283"/>
            <a:ext cx="1883613" cy="792313"/>
          </a:xfrm>
          <a:prstGeom prst="rect">
            <a:avLst/>
          </a:prstGeom>
          <a:noFill/>
          <a:ln w="9525">
            <a:noFill/>
            <a:miter lim="800000"/>
            <a:headEnd/>
            <a:tailEnd/>
          </a:ln>
        </p:spPr>
      </p:pic>
      <p:sp>
        <p:nvSpPr>
          <p:cNvPr id="11" name="10 Yuvarlatılmış Dikdörtgen"/>
          <p:cNvSpPr/>
          <p:nvPr/>
        </p:nvSpPr>
        <p:spPr>
          <a:xfrm>
            <a:off x="2458264" y="3512648"/>
            <a:ext cx="3867462" cy="6745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İHRACAT GÜMRÜK İDARESİ</a:t>
            </a:r>
            <a:endParaRPr lang="tr-TR" dirty="0"/>
          </a:p>
        </p:txBody>
      </p:sp>
      <p:sp>
        <p:nvSpPr>
          <p:cNvPr id="10" name="9 5-Nokta Yıldız"/>
          <p:cNvSpPr/>
          <p:nvPr/>
        </p:nvSpPr>
        <p:spPr>
          <a:xfrm>
            <a:off x="1927369" y="2289890"/>
            <a:ext cx="659568" cy="4347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14" name="13 Düz Ok Bağlayıcısı"/>
          <p:cNvCxnSpPr/>
          <p:nvPr/>
        </p:nvCxnSpPr>
        <p:spPr>
          <a:xfrm flipH="1" flipV="1">
            <a:off x="2297819" y="2706458"/>
            <a:ext cx="23599" cy="92189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2" name="6 5-Nokta Yıldız"/>
          <p:cNvSpPr/>
          <p:nvPr/>
        </p:nvSpPr>
        <p:spPr>
          <a:xfrm>
            <a:off x="2032301" y="3679767"/>
            <a:ext cx="554636" cy="4946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p:cNvSpPr/>
          <p:nvPr/>
        </p:nvSpPr>
        <p:spPr>
          <a:xfrm>
            <a:off x="2726956" y="617764"/>
            <a:ext cx="6096000" cy="2062103"/>
          </a:xfrm>
          <a:prstGeom prst="rect">
            <a:avLst/>
          </a:prstGeom>
        </p:spPr>
        <p:txBody>
          <a:bodyPr>
            <a:spAutoFit/>
          </a:bodyPr>
          <a:lstStyle/>
          <a:p>
            <a:pPr algn="ctr"/>
            <a:r>
              <a:rPr lang="tr-TR" sz="3200" b="1" dirty="0">
                <a:solidFill>
                  <a:schemeClr val="accent1"/>
                </a:solidFill>
                <a:effectLst>
                  <a:outerShdw blurRad="38100" dist="38100" dir="2700000" algn="tl">
                    <a:srgbClr val="000000">
                      <a:alpha val="43137"/>
                    </a:srgbClr>
                  </a:outerShdw>
                </a:effectLst>
              </a:rPr>
              <a:t>AYVALIK GÜMRÜK MÜDÜRLÜĞÜ</a:t>
            </a:r>
            <a:br>
              <a:rPr lang="tr-TR" sz="3200" b="1" dirty="0">
                <a:solidFill>
                  <a:schemeClr val="accent1"/>
                </a:solidFill>
                <a:effectLst>
                  <a:outerShdw blurRad="38100" dist="38100" dir="2700000" algn="tl">
                    <a:srgbClr val="000000">
                      <a:alpha val="43137"/>
                    </a:srgbClr>
                  </a:outerShdw>
                </a:effectLst>
              </a:rPr>
            </a:br>
            <a:r>
              <a:rPr lang="tr-TR" sz="3200" b="1" dirty="0" smtClean="0">
                <a:solidFill>
                  <a:schemeClr val="accent1"/>
                </a:solidFill>
                <a:effectLst>
                  <a:outerShdw blurRad="38100" dist="38100" dir="2700000" algn="tl">
                    <a:srgbClr val="000000">
                      <a:alpha val="43137"/>
                    </a:srgbClr>
                  </a:outerShdw>
                </a:effectLst>
              </a:rPr>
              <a:t>İHRACAT</a:t>
            </a:r>
            <a:r>
              <a:rPr lang="tr-TR" sz="3200" b="1" dirty="0">
                <a:solidFill>
                  <a:schemeClr val="accent1"/>
                </a:solidFill>
                <a:effectLst>
                  <a:outerShdw blurRad="38100" dist="38100" dir="2700000" algn="tl">
                    <a:srgbClr val="000000">
                      <a:alpha val="43137"/>
                    </a:srgbClr>
                  </a:outerShdw>
                </a:effectLst>
              </a:rPr>
              <a:t/>
            </a:r>
            <a:br>
              <a:rPr lang="tr-TR" sz="3200" b="1" dirty="0">
                <a:solidFill>
                  <a:schemeClr val="accent1"/>
                </a:solidFill>
                <a:effectLst>
                  <a:outerShdw blurRad="38100" dist="38100" dir="2700000" algn="tl">
                    <a:srgbClr val="000000">
                      <a:alpha val="43137"/>
                    </a:srgbClr>
                  </a:outerShdw>
                </a:effectLst>
              </a:rPr>
            </a:br>
            <a:endParaRPr lang="tr-TR" sz="3200" dirty="0">
              <a:solidFill>
                <a:schemeClr val="accent1"/>
              </a:solidFill>
            </a:endParaRPr>
          </a:p>
        </p:txBody>
      </p:sp>
      <p:sp>
        <p:nvSpPr>
          <p:cNvPr id="13" name="10 Yuvarlatılmış Dikdörtgen"/>
          <p:cNvSpPr/>
          <p:nvPr/>
        </p:nvSpPr>
        <p:spPr>
          <a:xfrm>
            <a:off x="1313410" y="1912892"/>
            <a:ext cx="3194753" cy="432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ÇIKIŞ GÜMRÜK İDARESİ</a:t>
            </a:r>
            <a:endParaRPr lang="tr-TR" dirty="0"/>
          </a:p>
        </p:txBody>
      </p:sp>
    </p:spTree>
    <p:extLst>
      <p:ext uri="{BB962C8B-B14F-4D97-AF65-F5344CB8AC3E}">
        <p14:creationId xmlns:p14="http://schemas.microsoft.com/office/powerpoint/2010/main" val="401879041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KARAYOLU İLE İHRACAT</a:t>
            </a:r>
            <a:endParaRPr lang="tr-TR" dirty="0"/>
          </a:p>
        </p:txBody>
      </p:sp>
      <p:sp>
        <p:nvSpPr>
          <p:cNvPr id="3" name="İçerik Yer Tutucusu 2"/>
          <p:cNvSpPr>
            <a:spLocks noGrp="1"/>
          </p:cNvSpPr>
          <p:nvPr>
            <p:ph idx="1"/>
          </p:nvPr>
        </p:nvSpPr>
        <p:spPr/>
        <p:txBody>
          <a:bodyPr/>
          <a:lstStyle/>
          <a:p>
            <a:r>
              <a:rPr lang="tr-TR" dirty="0" smtClean="0"/>
              <a:t>İhraç </a:t>
            </a:r>
            <a:r>
              <a:rPr lang="tr-TR" dirty="0"/>
              <a:t>edilecek eşya için, ilgili kurumlardan gerekli izin ve uygunluk belgeleri alınır. (Tarım İl müdürlüğü, DTS, Zirai Karantina, Veterinerlik </a:t>
            </a:r>
            <a:r>
              <a:rPr lang="tr-TR" dirty="0" err="1"/>
              <a:t>v.b</a:t>
            </a:r>
            <a:r>
              <a:rPr lang="tr-TR" dirty="0"/>
              <a:t>)</a:t>
            </a:r>
          </a:p>
          <a:p>
            <a:r>
              <a:rPr lang="tr-TR" dirty="0"/>
              <a:t>Varış ülkesine göre düzenlenecek dolaşım ve menşe belgeleri (ATR-EUR1-MENŞE-FORM A) düzenlenir.</a:t>
            </a:r>
          </a:p>
          <a:p>
            <a:r>
              <a:rPr lang="tr-TR" dirty="0"/>
              <a:t>Doğrudan/dolaylı temsilci tarafından GTİP tespiti yapılarak ihracat beyannamesi tescil edilir.</a:t>
            </a:r>
          </a:p>
          <a:p>
            <a:r>
              <a:rPr lang="tr-TR" dirty="0"/>
              <a:t>İhracat beyannamesi sarı hat kriterinden işlem görüyorsa muayene memurunca sadece belge kontrolü yapılır. Kırmızı hat kriterinden işlem görüyorsa muayene memurunca belge kontrolü yanısıra eşyanın fiziki muayenesi de yapılır.</a:t>
            </a:r>
          </a:p>
          <a:p>
            <a:endParaRPr lang="tr-TR" dirty="0"/>
          </a:p>
        </p:txBody>
      </p:sp>
    </p:spTree>
    <p:extLst>
      <p:ext uri="{BB962C8B-B14F-4D97-AF65-F5344CB8AC3E}">
        <p14:creationId xmlns:p14="http://schemas.microsoft.com/office/powerpoint/2010/main" val="10907238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KARAYOLU İLE İHRACAT</a:t>
            </a:r>
          </a:p>
        </p:txBody>
      </p:sp>
      <p:sp>
        <p:nvSpPr>
          <p:cNvPr id="3" name="İçerik Yer Tutucusu 2"/>
          <p:cNvSpPr>
            <a:spLocks noGrp="1"/>
          </p:cNvSpPr>
          <p:nvPr>
            <p:ph idx="1"/>
          </p:nvPr>
        </p:nvSpPr>
        <p:spPr/>
        <p:txBody>
          <a:bodyPr/>
          <a:lstStyle/>
          <a:p>
            <a:r>
              <a:rPr lang="tr-TR" dirty="0" smtClean="0"/>
              <a:t>Gözetim memuru nezaretinde eşya araca yüklenir ve araç gümrük mühürü ile mühürlenir.</a:t>
            </a:r>
          </a:p>
          <a:p>
            <a:r>
              <a:rPr lang="tr-TR" dirty="0" smtClean="0"/>
              <a:t>Gümrük mühürü takılan araç ihracat gümrük idaresinden çıkış gümrük idaresine NCTS (transit beyannamesi) ile sevk edilir.</a:t>
            </a:r>
          </a:p>
          <a:p>
            <a:r>
              <a:rPr lang="tr-TR" dirty="0" smtClean="0"/>
              <a:t>Aracın çıkış gümrük idaresinden yurtdışına çıkmasıyla fiili ihracat gerçekleşir.</a:t>
            </a:r>
            <a:endParaRPr lang="tr-TR" dirty="0"/>
          </a:p>
        </p:txBody>
      </p:sp>
    </p:spTree>
    <p:extLst>
      <p:ext uri="{BB962C8B-B14F-4D97-AF65-F5344CB8AC3E}">
        <p14:creationId xmlns:p14="http://schemas.microsoft.com/office/powerpoint/2010/main" val="29426431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İTHALAT REJİMİ AŞAMALARI</a:t>
            </a:r>
            <a:endParaRPr lang="tr-TR" dirty="0"/>
          </a:p>
        </p:txBody>
      </p:sp>
      <p:sp>
        <p:nvSpPr>
          <p:cNvPr id="3" name="İçerik Yer Tutucusu 2"/>
          <p:cNvSpPr>
            <a:spLocks noGrp="1"/>
          </p:cNvSpPr>
          <p:nvPr>
            <p:ph idx="1"/>
          </p:nvPr>
        </p:nvSpPr>
        <p:spPr/>
        <p:txBody>
          <a:bodyPr/>
          <a:lstStyle/>
          <a:p>
            <a:r>
              <a:rPr lang="tr-TR" dirty="0" smtClean="0"/>
              <a:t>Uluslararası taşıyıcı tarafından gümrüğe getirilen eşya geçici depolama yerine ya da antrepoya alınır.</a:t>
            </a:r>
          </a:p>
          <a:p>
            <a:r>
              <a:rPr lang="tr-TR" dirty="0" smtClean="0"/>
              <a:t>İzne tabi ürünlerden numune alınır ve ilgili kurumlarca uygunluk kontrolleri yapılır. (Sağlık Bakanlığı, Tarım İl Müdürlüğü vb.)</a:t>
            </a:r>
          </a:p>
          <a:p>
            <a:r>
              <a:rPr lang="tr-TR" dirty="0" smtClean="0"/>
              <a:t>Doğrudan/dolaylı temsilci beyannameyi tescil eder.</a:t>
            </a:r>
          </a:p>
          <a:p>
            <a:r>
              <a:rPr lang="tr-TR" dirty="0" smtClean="0"/>
              <a:t>İthalat </a:t>
            </a:r>
            <a:r>
              <a:rPr lang="tr-TR" dirty="0"/>
              <a:t>beyannamesi sarı hat kriterinden işlem görüyorsa muayene memurunca sadece belge kontrolü yapılır. Kırmızı hat kriterinden işlem görüyorsa muayene memurunca belge kontrolü yanısıra eşyanın fiziki muayenesi de yapılır</a:t>
            </a:r>
            <a:r>
              <a:rPr lang="tr-TR" dirty="0" smtClean="0"/>
              <a:t>.</a:t>
            </a:r>
          </a:p>
          <a:p>
            <a:r>
              <a:rPr lang="tr-TR" dirty="0" smtClean="0"/>
              <a:t>Beyannamenin muayene memurunca onaylanmasıyla gümrük vergileri ödenir ve eşya serbest dolaşıma girmiş olur.</a:t>
            </a:r>
            <a:endParaRPr lang="tr-TR" dirty="0"/>
          </a:p>
          <a:p>
            <a:endParaRPr lang="tr-TR" dirty="0"/>
          </a:p>
        </p:txBody>
      </p:sp>
    </p:spTree>
    <p:extLst>
      <p:ext uri="{BB962C8B-B14F-4D97-AF65-F5344CB8AC3E}">
        <p14:creationId xmlns:p14="http://schemas.microsoft.com/office/powerpoint/2010/main" val="15427348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77334" y="0"/>
            <a:ext cx="8596668" cy="1752600"/>
          </a:xfrm>
        </p:spPr>
        <p:txBody>
          <a:bodyPr>
            <a:normAutofit fontScale="90000"/>
          </a:bodyPr>
          <a:lstStyle/>
          <a:p>
            <a:r>
              <a:rPr lang="tr-TR" b="1" u="sng" dirty="0" smtClean="0"/>
              <a:t/>
            </a:r>
            <a:br>
              <a:rPr lang="tr-TR" b="1" u="sng" dirty="0" smtClean="0"/>
            </a:br>
            <a:r>
              <a:rPr lang="tr-TR" sz="4000" b="1" u="sng" dirty="0" smtClean="0">
                <a:solidFill>
                  <a:srgbClr val="FF0000"/>
                </a:solidFill>
              </a:rPr>
              <a:t>Vergi Kaybına Neden Olan İşlemlere Uygulanacak Cezalar </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r>
              <a:rPr lang="tr-TR" i="1" dirty="0" smtClean="0"/>
              <a:t> </a:t>
            </a:r>
            <a:r>
              <a:rPr lang="tr-TR" b="1" dirty="0" smtClean="0"/>
              <a:t>1.</a:t>
            </a:r>
            <a:r>
              <a:rPr lang="tr-TR" dirty="0" smtClean="0"/>
              <a:t> Serbest dolaşıma giriş rejimi veya kısmi muafiyet suretiyle geçici ithalat rejimine tabi tutulan eşyaya ilişkin olarak, yapılan beyan ile muayene ve denetleme veya teslimden sonra kontrol sonucunda;</a:t>
            </a:r>
          </a:p>
          <a:p>
            <a:r>
              <a:rPr lang="tr-TR" dirty="0" smtClean="0"/>
              <a:t>  a) Beyana göre hesaplanan ithalat vergileri ile muayene sonuçlarına göre alınması gereken ithalat vergileri arasındaki </a:t>
            </a:r>
            <a:r>
              <a:rPr lang="tr-TR" dirty="0" smtClean="0">
                <a:solidFill>
                  <a:srgbClr val="FF0000"/>
                </a:solidFill>
              </a:rPr>
              <a:t>fark % 5’i aştığı takdirde</a:t>
            </a:r>
            <a:r>
              <a:rPr lang="tr-TR" dirty="0" smtClean="0"/>
              <a:t>, ithalat vergilerinden</a:t>
            </a:r>
            <a:r>
              <a:rPr lang="tr-TR" i="1" dirty="0" smtClean="0"/>
              <a:t> </a:t>
            </a:r>
            <a:r>
              <a:rPr lang="tr-TR" dirty="0" smtClean="0"/>
              <a:t>ayrı olarak </a:t>
            </a:r>
            <a:r>
              <a:rPr lang="tr-TR" dirty="0" smtClean="0">
                <a:solidFill>
                  <a:srgbClr val="FF0000"/>
                </a:solidFill>
              </a:rPr>
              <a:t>bu farkın üç katı para </a:t>
            </a:r>
            <a:r>
              <a:rPr lang="tr-TR" dirty="0" smtClean="0"/>
              <a:t>cezası alınır .</a:t>
            </a:r>
          </a:p>
          <a:p>
            <a:r>
              <a:rPr lang="tr-TR" dirty="0" smtClean="0"/>
              <a:t>b) Kıymeti üzerinden ithalat vergilerine</a:t>
            </a:r>
            <a:r>
              <a:rPr lang="tr-TR" i="1" dirty="0" smtClean="0"/>
              <a:t> </a:t>
            </a:r>
            <a:r>
              <a:rPr lang="tr-TR" dirty="0" smtClean="0"/>
              <a:t>tabi eşyanın beyan edilen kıymeti,  belirlenen </a:t>
            </a:r>
            <a:r>
              <a:rPr lang="tr-TR" dirty="0" smtClean="0">
                <a:solidFill>
                  <a:srgbClr val="FF0000"/>
                </a:solidFill>
              </a:rPr>
              <a:t>kıymete göre noksan bulunduğu </a:t>
            </a:r>
            <a:r>
              <a:rPr lang="tr-TR" dirty="0" smtClean="0"/>
              <a:t>takdirde, bu noksanlığa ait ithalat vergilerinden başka </a:t>
            </a:r>
            <a:r>
              <a:rPr lang="tr-TR" dirty="0" smtClean="0">
                <a:solidFill>
                  <a:srgbClr val="FF0000"/>
                </a:solidFill>
              </a:rPr>
              <a:t>vergi farkının üç katı para </a:t>
            </a:r>
            <a:r>
              <a:rPr lang="tr-TR" dirty="0" smtClean="0"/>
              <a:t>cezası alınır.</a:t>
            </a:r>
            <a:r>
              <a:rPr lang="tr-TR" i="1" dirty="0" smtClean="0"/>
              <a:t> </a:t>
            </a:r>
            <a:endParaRPr lang="tr-TR" dirty="0" smtClean="0"/>
          </a:p>
          <a:p>
            <a:r>
              <a:rPr lang="tr-TR" dirty="0" smtClean="0"/>
              <a:t>c) Satış birimine göre miktar itibarıyla </a:t>
            </a:r>
            <a:r>
              <a:rPr lang="tr-TR" dirty="0" smtClean="0">
                <a:solidFill>
                  <a:srgbClr val="FF0000"/>
                </a:solidFill>
              </a:rPr>
              <a:t>% 5’i geçmeyen bir fark ile maddi hesap </a:t>
            </a:r>
            <a:r>
              <a:rPr lang="tr-TR" dirty="0" smtClean="0"/>
              <a:t>hatasından doğan noksan kıymet beyanlarında, bu farklara ait ithalat </a:t>
            </a:r>
            <a:r>
              <a:rPr lang="tr-TR" dirty="0" smtClean="0">
                <a:solidFill>
                  <a:srgbClr val="FF0000"/>
                </a:solidFill>
              </a:rPr>
              <a:t>vergilerinden</a:t>
            </a:r>
            <a:r>
              <a:rPr lang="tr-TR" i="1" dirty="0" smtClean="0">
                <a:solidFill>
                  <a:srgbClr val="FF0000"/>
                </a:solidFill>
              </a:rPr>
              <a:t> </a:t>
            </a:r>
            <a:r>
              <a:rPr lang="tr-TR" dirty="0" smtClean="0">
                <a:solidFill>
                  <a:srgbClr val="FF0000"/>
                </a:solidFill>
              </a:rPr>
              <a:t>başka vergi farkının yarısı </a:t>
            </a:r>
            <a:r>
              <a:rPr lang="tr-TR" dirty="0" smtClean="0"/>
              <a:t>tutarında para cezası alınır.</a:t>
            </a:r>
            <a:r>
              <a:rPr lang="tr-TR" i="1" dirty="0" smtClean="0"/>
              <a:t> </a:t>
            </a:r>
            <a:endParaRPr lang="tr-TR" dirty="0" smtClean="0"/>
          </a:p>
          <a:p>
            <a:endParaRPr lang="tr-TR" dirty="0" smtClean="0"/>
          </a:p>
          <a:p>
            <a:endParaRPr lang="tr-TR" dirty="0"/>
          </a:p>
        </p:txBody>
      </p:sp>
    </p:spTree>
    <p:extLst>
      <p:ext uri="{BB962C8B-B14F-4D97-AF65-F5344CB8AC3E}">
        <p14:creationId xmlns:p14="http://schemas.microsoft.com/office/powerpoint/2010/main" val="775282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GÜMRÜK MEVZUATI</a:t>
            </a:r>
            <a:r>
              <a:rPr lang="tr-TR" dirty="0" smtClean="0"/>
              <a:t> </a:t>
            </a:r>
            <a:br>
              <a:rPr lang="tr-TR" dirty="0" smtClean="0"/>
            </a:br>
            <a:endParaRPr lang="tr-TR" dirty="0"/>
          </a:p>
        </p:txBody>
      </p:sp>
      <p:sp>
        <p:nvSpPr>
          <p:cNvPr id="3" name="2 İçerik Yer Tutucusu"/>
          <p:cNvSpPr>
            <a:spLocks noGrp="1"/>
          </p:cNvSpPr>
          <p:nvPr>
            <p:ph idx="1"/>
          </p:nvPr>
        </p:nvSpPr>
        <p:spPr>
          <a:xfrm>
            <a:off x="609600" y="1138687"/>
            <a:ext cx="11582400" cy="5486400"/>
          </a:xfrm>
        </p:spPr>
        <p:txBody>
          <a:bodyPr>
            <a:normAutofit/>
          </a:bodyPr>
          <a:lstStyle/>
          <a:p>
            <a:r>
              <a:rPr lang="tr-TR" sz="2800" dirty="0" smtClean="0"/>
              <a:t>Gümrüklerde uygulanan mevzuat (Yaklaşık 138 farklı mevzuat uygulanıyor)</a:t>
            </a:r>
          </a:p>
          <a:p>
            <a:r>
              <a:rPr lang="tr-TR" sz="2800" dirty="0" smtClean="0"/>
              <a:t>Gümrük Mevzuatı</a:t>
            </a:r>
          </a:p>
          <a:p>
            <a:r>
              <a:rPr lang="tr-TR" sz="2800" dirty="0" smtClean="0"/>
              <a:t>Gümrük Kanunu </a:t>
            </a:r>
          </a:p>
          <a:p>
            <a:r>
              <a:rPr lang="tr-TR" sz="2800" dirty="0" smtClean="0"/>
              <a:t>Gümrük Yönetmeliği </a:t>
            </a:r>
          </a:p>
          <a:p>
            <a:r>
              <a:rPr lang="tr-TR" sz="2800" dirty="0" smtClean="0"/>
              <a:t>Diğer (Tarife, Kıymet, ATR, TIR vb.)</a:t>
            </a:r>
          </a:p>
          <a:p>
            <a:r>
              <a:rPr lang="tr-TR" sz="2800" dirty="0" smtClean="0"/>
              <a:t>Dış Ticaret Mevzuatı</a:t>
            </a:r>
          </a:p>
          <a:p>
            <a:r>
              <a:rPr lang="tr-TR" sz="2800" dirty="0" smtClean="0"/>
              <a:t>Kaçakçılıkla Mücadele Mevzuatı</a:t>
            </a:r>
          </a:p>
          <a:p>
            <a:r>
              <a:rPr lang="tr-TR" sz="2800" dirty="0" smtClean="0"/>
              <a:t>Mali mevzuat, ÖTV, KDV, 6183 sayılı kanun</a:t>
            </a:r>
          </a:p>
          <a:p>
            <a:r>
              <a:rPr lang="tr-TR" sz="2800" dirty="0" smtClean="0"/>
              <a:t>Diğer (Kambiyo, Sağlık, Çevre, Tarım vb.)</a:t>
            </a:r>
          </a:p>
          <a:p>
            <a:endParaRPr lang="tr-TR" dirty="0"/>
          </a:p>
        </p:txBody>
      </p:sp>
    </p:spTree>
    <p:extLst>
      <p:ext uri="{BB962C8B-B14F-4D97-AF65-F5344CB8AC3E}">
        <p14:creationId xmlns:p14="http://schemas.microsoft.com/office/powerpoint/2010/main" val="26635832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4702" y="478328"/>
            <a:ext cx="10515600" cy="1849235"/>
          </a:xfrm>
        </p:spPr>
        <p:txBody>
          <a:bodyPr>
            <a:normAutofit/>
          </a:bodyPr>
          <a:lstStyle/>
          <a:p>
            <a:r>
              <a:rPr lang="tr-TR" b="1" u="sng" dirty="0">
                <a:solidFill>
                  <a:srgbClr val="FF0000"/>
                </a:solidFill>
              </a:rPr>
              <a:t>Vergi Kaybına Neden Olan İşlemlere Uygulanacak Cezalar </a:t>
            </a:r>
            <a:r>
              <a:rPr lang="tr-TR" dirty="0" smtClean="0"/>
              <a:t/>
            </a:r>
            <a:br>
              <a:rPr lang="tr-TR" dirty="0" smtClean="0"/>
            </a:br>
            <a:endParaRPr lang="tr-TR" dirty="0"/>
          </a:p>
        </p:txBody>
      </p:sp>
      <p:sp>
        <p:nvSpPr>
          <p:cNvPr id="3" name="İçerik Yer Tutucusu 2"/>
          <p:cNvSpPr>
            <a:spLocks noGrp="1"/>
          </p:cNvSpPr>
          <p:nvPr>
            <p:ph idx="1"/>
          </p:nvPr>
        </p:nvSpPr>
        <p:spPr>
          <a:xfrm>
            <a:off x="838200" y="2327563"/>
            <a:ext cx="10515600" cy="3849399"/>
          </a:xfrm>
        </p:spPr>
        <p:txBody>
          <a:bodyPr/>
          <a:lstStyle/>
          <a:p>
            <a:r>
              <a:rPr lang="tr-TR" dirty="0"/>
              <a:t>Dahilde işleme rejimi, gümrük kontrolü altında işleme rejimi ve tam muafiyet suretiyle geçici ithalat rejimi hükümlerine tabi eşyaya ilişkin olarak yapılan beyan ile muayene ve </a:t>
            </a:r>
            <a:r>
              <a:rPr lang="tr-TR" dirty="0" smtClean="0"/>
              <a:t>denetleme </a:t>
            </a:r>
            <a:r>
              <a:rPr lang="tr-TR" dirty="0"/>
              <a:t>veya teslimden sonra kontrol sonucunda; birinci </a:t>
            </a:r>
            <a:r>
              <a:rPr lang="tr-TR" dirty="0" smtClean="0"/>
              <a:t>fıkrada </a:t>
            </a:r>
            <a:r>
              <a:rPr lang="tr-TR" dirty="0"/>
              <a:t>belirtilen farklılıkların tespiti durumunda vergi farkının yarısı tutarında idari para cezası verilir.</a:t>
            </a:r>
          </a:p>
        </p:txBody>
      </p:sp>
    </p:spTree>
    <p:extLst>
      <p:ext uri="{BB962C8B-B14F-4D97-AF65-F5344CB8AC3E}">
        <p14:creationId xmlns:p14="http://schemas.microsoft.com/office/powerpoint/2010/main" val="28443492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4"/>
            <a:ext cx="10515600" cy="1555115"/>
          </a:xfrm>
        </p:spPr>
        <p:txBody>
          <a:bodyPr>
            <a:normAutofit fontScale="90000"/>
          </a:bodyPr>
          <a:lstStyle/>
          <a:p>
            <a:r>
              <a:rPr lang="tr-TR" b="1" u="sng" dirty="0">
                <a:solidFill>
                  <a:srgbClr val="FF0000"/>
                </a:solidFill>
              </a:rPr>
              <a:t>Vergi Kaybına Neden Olan İşlemlere Uygulanacak Cezalar </a:t>
            </a:r>
            <a:r>
              <a:rPr lang="tr-TR" dirty="0" smtClean="0"/>
              <a:t/>
            </a:r>
            <a:br>
              <a:rPr lang="tr-TR" dirty="0" smtClean="0"/>
            </a:br>
            <a:endParaRPr lang="tr-TR" dirty="0"/>
          </a:p>
        </p:txBody>
      </p:sp>
      <p:sp>
        <p:nvSpPr>
          <p:cNvPr id="3" name="İçerik Yer Tutucusu 2"/>
          <p:cNvSpPr>
            <a:spLocks noGrp="1"/>
          </p:cNvSpPr>
          <p:nvPr>
            <p:ph idx="1"/>
          </p:nvPr>
        </p:nvSpPr>
        <p:spPr>
          <a:xfrm>
            <a:off x="838200" y="1995055"/>
            <a:ext cx="10515600" cy="4181908"/>
          </a:xfrm>
        </p:spPr>
        <p:txBody>
          <a:bodyPr>
            <a:normAutofit/>
          </a:bodyPr>
          <a:lstStyle/>
          <a:p>
            <a:r>
              <a:rPr lang="tr-TR" b="1" dirty="0"/>
              <a:t>MADDE 235</a:t>
            </a:r>
            <a:r>
              <a:rPr lang="tr-TR" dirty="0"/>
              <a:t>- 1. Serbest dolaşıma giriş rejimine tabi tutulan eşyaya ilişkin olarak, yapılan beyan ile muayene ve denetleme veya teslimden sonra kontrol sonucunda</a:t>
            </a:r>
            <a:r>
              <a:rPr lang="tr-TR" dirty="0" smtClean="0"/>
              <a:t>;</a:t>
            </a:r>
          </a:p>
          <a:p>
            <a:r>
              <a:rPr lang="tr-TR" dirty="0"/>
              <a:t>a) Eşyanın genel düzenleyici idari işlemlerle ithalinin yasaklanmış olduğunun tespiti hâlinde, varsa eşyanın fark gümrük vergilerinin alınmasının yanı sıra, gümrüklenmiş değerinin dört katı idari para cezası verilir</a:t>
            </a:r>
            <a:r>
              <a:rPr lang="tr-TR" dirty="0" smtClean="0"/>
              <a:t>.</a:t>
            </a:r>
          </a:p>
          <a:p>
            <a:r>
              <a:rPr lang="tr-TR" dirty="0"/>
              <a:t>(a) bendindeki eşyanın değersiz, artık veya atık madde olması durumunda, idari para cezası; dökme halinde gelen eşya için ton başına otuz bin Türk Lirası, ambalajlı gelmesi halinde kap başına altı yüz Türk Lirası olarak hesaplanır ve eşya yurtdışı edilir.</a:t>
            </a:r>
          </a:p>
        </p:txBody>
      </p:sp>
    </p:spTree>
    <p:extLst>
      <p:ext uri="{BB962C8B-B14F-4D97-AF65-F5344CB8AC3E}">
        <p14:creationId xmlns:p14="http://schemas.microsoft.com/office/powerpoint/2010/main" val="6364026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654868"/>
          </a:xfrm>
        </p:spPr>
        <p:txBody>
          <a:bodyPr>
            <a:normAutofit fontScale="90000"/>
          </a:bodyPr>
          <a:lstStyle/>
          <a:p>
            <a:r>
              <a:rPr lang="tr-TR" b="1" u="sng" dirty="0">
                <a:solidFill>
                  <a:srgbClr val="FF0000"/>
                </a:solidFill>
              </a:rPr>
              <a:t>Vergi Kaybına Neden Olan İşlemlere Uygulanacak Cezalar </a:t>
            </a:r>
            <a:r>
              <a:rPr lang="tr-TR" dirty="0" smtClean="0"/>
              <a:t/>
            </a:r>
            <a:br>
              <a:rPr lang="tr-TR" dirty="0" smtClean="0"/>
            </a:br>
            <a:endParaRPr lang="tr-TR" dirty="0"/>
          </a:p>
        </p:txBody>
      </p:sp>
      <p:sp>
        <p:nvSpPr>
          <p:cNvPr id="3" name="İçerik Yer Tutucusu 2"/>
          <p:cNvSpPr>
            <a:spLocks noGrp="1"/>
          </p:cNvSpPr>
          <p:nvPr>
            <p:ph idx="1"/>
          </p:nvPr>
        </p:nvSpPr>
        <p:spPr>
          <a:xfrm>
            <a:off x="838200" y="2019993"/>
            <a:ext cx="10515600" cy="4156970"/>
          </a:xfrm>
        </p:spPr>
        <p:txBody>
          <a:bodyPr>
            <a:normAutofit/>
          </a:bodyPr>
          <a:lstStyle/>
          <a:p>
            <a:r>
              <a:rPr lang="tr-TR" dirty="0"/>
              <a:t>c) Eşyanın ithali, belli kuruluşların vereceği ve gümrük idaresine ibrazı veya beyanı zorunlu olan lisans, izin, uygunluk belgesi veya bu belgeler yerine geçen bilgiye bağlı olmasına rağmen, eşya belge veya bilgiye tabi değilmiş ya da belge veya bilgi alınmış gibi beyanda bulunulduğunun tespit edilmesi hâlinde, varsa eşyanın fark gümrük vergilerinin alınmasının yanı sıra, gümrüklenmiş değerinin iki katı idari para cezası verilir</a:t>
            </a:r>
            <a:r>
              <a:rPr lang="tr-TR" dirty="0" smtClean="0"/>
              <a:t>.</a:t>
            </a:r>
          </a:p>
          <a:p>
            <a:r>
              <a:rPr lang="tr-TR" dirty="0"/>
              <a:t>d) (c) bendindeki eşyanın değersiz, artık veya atık madde olması durumunda, idari para cezası; dökme halinde gelen eşya için ton başına sekiz bin Türk Lirası, ambalajlı gelmesi halinde kap başına iki yüz Türk Lirası olarak hesaplanır ve eşya yurtdışı edilir</a:t>
            </a:r>
            <a:r>
              <a:rPr lang="tr-TR" dirty="0" smtClean="0"/>
              <a:t>.</a:t>
            </a:r>
          </a:p>
          <a:p>
            <a:r>
              <a:rPr lang="tr-TR" dirty="0"/>
              <a:t>e) Bakanlıkça belirlenecek süre içerisinde, (c) bendinde belirtilen eşyanın ithalinin uygun bulunduğuna ilişkin belge veya bilginin düzenlenmesi veya ilgili kurum veya kuruluş tarafından gerçekleştirilen denetimin olumlu sonuçlandığının bildirilmesi hâlinde, 241 inci maddenin birinci fıkrası uyarınca idari para cezası verilir.</a:t>
            </a:r>
          </a:p>
        </p:txBody>
      </p:sp>
    </p:spTree>
    <p:extLst>
      <p:ext uri="{BB962C8B-B14F-4D97-AF65-F5344CB8AC3E}">
        <p14:creationId xmlns:p14="http://schemas.microsoft.com/office/powerpoint/2010/main" val="14085260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729682"/>
          </a:xfrm>
        </p:spPr>
        <p:txBody>
          <a:bodyPr>
            <a:normAutofit fontScale="90000"/>
          </a:bodyPr>
          <a:lstStyle/>
          <a:p>
            <a:r>
              <a:rPr lang="tr-TR" b="1" u="sng" dirty="0">
                <a:solidFill>
                  <a:srgbClr val="FF0000"/>
                </a:solidFill>
              </a:rPr>
              <a:t>Vergi Kaybına Neden Olan İşlemlere Uygulanacak Cezalar </a:t>
            </a:r>
            <a:r>
              <a:rPr lang="tr-TR" dirty="0" smtClean="0"/>
              <a:t/>
            </a:r>
            <a:br>
              <a:rPr lang="tr-TR" dirty="0" smtClean="0"/>
            </a:br>
            <a:endParaRPr lang="tr-TR" dirty="0"/>
          </a:p>
        </p:txBody>
      </p:sp>
      <p:sp>
        <p:nvSpPr>
          <p:cNvPr id="3" name="İçerik Yer Tutucusu 2"/>
          <p:cNvSpPr>
            <a:spLocks noGrp="1"/>
          </p:cNvSpPr>
          <p:nvPr>
            <p:ph idx="1"/>
          </p:nvPr>
        </p:nvSpPr>
        <p:spPr>
          <a:xfrm>
            <a:off x="838200" y="2094807"/>
            <a:ext cx="10515600" cy="4082156"/>
          </a:xfrm>
        </p:spPr>
        <p:txBody>
          <a:bodyPr>
            <a:normAutofit/>
          </a:bodyPr>
          <a:lstStyle/>
          <a:p>
            <a:r>
              <a:rPr lang="tr-TR" dirty="0"/>
              <a:t>2. İhracat rejimine tabi tutulan eşyaya ilişkin olarak, yapılan beyan ile muayene ve denetleme veya kontrol sonucunda</a:t>
            </a:r>
            <a:r>
              <a:rPr lang="tr-TR" dirty="0" smtClean="0"/>
              <a:t>;</a:t>
            </a:r>
          </a:p>
          <a:p>
            <a:r>
              <a:rPr lang="tr-TR" dirty="0"/>
              <a:t>a) Eşyanın genel düzenleyici idari işlemlerle ihracının yasaklanmış olduğunun tespiti halinde, eşyanın gümrüklenmiş değerinin iki katı idari para cezası verilir</a:t>
            </a:r>
            <a:r>
              <a:rPr lang="tr-TR" dirty="0" smtClean="0"/>
              <a:t>.</a:t>
            </a:r>
          </a:p>
          <a:p>
            <a:r>
              <a:rPr lang="tr-TR" dirty="0"/>
              <a:t>b) Eşyanın ihracı, belli kuruluşların vereceği ve gümrük idaresine ibrazı veya beyanı zorunlu olan lisans, izin, uygunluk belgesi veya bu belgeler yerine geçen bilgiye bağlı olmasına rağmen, eşya belge veya bilgiye tabi değilmiş ya da belge veya bilgi alınmış gibi beyanda bulunulduğunun tespit edilmesi hâlinde, gümrüklenmiş değerinin onda biri kadar idari para cezası verilir</a:t>
            </a:r>
            <a:r>
              <a:rPr lang="tr-TR" dirty="0" smtClean="0"/>
              <a:t>.</a:t>
            </a:r>
          </a:p>
          <a:p>
            <a:r>
              <a:rPr lang="tr-TR" dirty="0"/>
              <a:t>c) Bakanlıkça belirlenecek süre içerisinde, (b) bendinde belirtilen eşyanın ihracının uygun bulunduğuna ilişkin belge veya bilginin düzenlenmesi veya ilgili kurum veya kuruluş tarafından gerçekleştirilen denetimin olumlu sonuçlandığının bildirilmesi hâlinde 241 inci maddenin birinci fıkrası uyarınca idari para cezası verilir.</a:t>
            </a:r>
            <a:endParaRPr lang="tr-TR" dirty="0" smtClean="0"/>
          </a:p>
          <a:p>
            <a:endParaRPr lang="tr-TR" dirty="0"/>
          </a:p>
        </p:txBody>
      </p:sp>
    </p:spTree>
    <p:extLst>
      <p:ext uri="{BB962C8B-B14F-4D97-AF65-F5344CB8AC3E}">
        <p14:creationId xmlns:p14="http://schemas.microsoft.com/office/powerpoint/2010/main" val="40057469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77334" y="609600"/>
            <a:ext cx="8596668" cy="695498"/>
          </a:xfrm>
        </p:spPr>
        <p:txBody>
          <a:bodyPr/>
          <a:lstStyle/>
          <a:p>
            <a:r>
              <a:rPr lang="tr-TR" dirty="0" smtClean="0"/>
              <a:t>UZLAŞMA</a:t>
            </a:r>
            <a:endParaRPr lang="tr-TR" dirty="0"/>
          </a:p>
        </p:txBody>
      </p:sp>
      <p:sp>
        <p:nvSpPr>
          <p:cNvPr id="3" name="2 İçerik Yer Tutucusu"/>
          <p:cNvSpPr>
            <a:spLocks noGrp="1"/>
          </p:cNvSpPr>
          <p:nvPr>
            <p:ph idx="1"/>
          </p:nvPr>
        </p:nvSpPr>
        <p:spPr>
          <a:xfrm>
            <a:off x="677334" y="1379913"/>
            <a:ext cx="8596668" cy="4661449"/>
          </a:xfrm>
        </p:spPr>
        <p:txBody>
          <a:bodyPr>
            <a:normAutofit fontScale="92500" lnSpcReduction="20000"/>
          </a:bodyPr>
          <a:lstStyle/>
          <a:p>
            <a:r>
              <a:rPr lang="tr-TR" dirty="0" smtClean="0"/>
              <a:t> Yükümlü veya ceza muhatabı tarafından, söz konusu eksiklik veya aykırılıkların kanun hükümlerine yeterince nüfuz edememekten veya kanun hükümlerini yanlış yorumlamaktan kaynaklandığının veya yargı kararları ile idarenin ihtilaf konusu olayda görüş farklılığının olduğunun ileri sürülmesi durumunda, idare bu maddede yer alan hükümler çerçevesinde yükümlüler veya cezanın muhatabı ile uzlaşabilir.  Tebliğ tarihinden itibaren onbeş gün içinde, henüz itiraz başvurusu yapılmamış gümrük vergileri ve cezalar için yapılır. Uzlaşma talebinde bulunulması halinde, itiraz veya dava açma süresi durur, uzlaşmanın vaki olmaması veya temin edilememesi halinde süre kaldığı yerden işlemeye başlar,</a:t>
            </a:r>
          </a:p>
          <a:p>
            <a:r>
              <a:rPr lang="tr-TR" dirty="0" smtClean="0"/>
              <a:t>2. Gümrük vergileri ve cezalarına ilişkin fiilin,kaçakçılık </a:t>
            </a:r>
            <a:r>
              <a:rPr lang="tr-TR" b="1" dirty="0" smtClean="0"/>
              <a:t>suçları</a:t>
            </a:r>
            <a:r>
              <a:rPr lang="tr-TR" dirty="0" smtClean="0"/>
              <a:t> ile ilişkili olması halinde bu madde hükmü uygulanmaz.</a:t>
            </a:r>
          </a:p>
          <a:p>
            <a:r>
              <a:rPr lang="tr-TR" dirty="0" smtClean="0"/>
              <a:t>3. Gümrük uzlaşma komisyonları tarafından değerlendirilir.</a:t>
            </a:r>
          </a:p>
          <a:p>
            <a:r>
              <a:rPr lang="tr-TR" dirty="0" smtClean="0"/>
              <a:t>4. Gümrük uzlaşma komisyonlarının tutacakları uzlaşma tutanakları kesindir.   Ceza muhatabı; üzerinde uzlaşılan  hususlar hakkında dava açamaz ve hiçbir mercie şikâyette bulunamaz. </a:t>
            </a:r>
          </a:p>
          <a:p>
            <a:r>
              <a:rPr lang="tr-TR" dirty="0" smtClean="0"/>
              <a:t>5. Uzlaşma konusu yapılan gümrük vergileri ve cezalar, uzlaşma gerçekleştiği takdirde, uzlaşma tutanağının tebliğinden itibaren bir ay içinde ödenir. </a:t>
            </a:r>
          </a:p>
          <a:p>
            <a:r>
              <a:rPr lang="tr-TR" dirty="0" smtClean="0"/>
              <a:t>6. Kabahatler Kanunununa göre peşin ödeme indiriminden yararlanılamaz.</a:t>
            </a:r>
          </a:p>
          <a:p>
            <a:pPr>
              <a:buNone/>
            </a:pPr>
            <a:endParaRPr lang="tr-TR" dirty="0" smtClean="0"/>
          </a:p>
          <a:p>
            <a:endParaRPr lang="tr-TR" dirty="0"/>
          </a:p>
        </p:txBody>
      </p:sp>
    </p:spTree>
    <p:extLst>
      <p:ext uri="{BB962C8B-B14F-4D97-AF65-F5344CB8AC3E}">
        <p14:creationId xmlns:p14="http://schemas.microsoft.com/office/powerpoint/2010/main" val="35166193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YETKİLENDİRİLMİŞ YÜKÜMLÜ STATÜSÜ NEDİR?</a:t>
            </a:r>
            <a:endParaRPr lang="tr-TR" dirty="0"/>
          </a:p>
        </p:txBody>
      </p:sp>
      <p:sp>
        <p:nvSpPr>
          <p:cNvPr id="3" name="İçerik Yer Tutucusu 2"/>
          <p:cNvSpPr>
            <a:spLocks noGrp="1"/>
          </p:cNvSpPr>
          <p:nvPr>
            <p:ph idx="1"/>
          </p:nvPr>
        </p:nvSpPr>
        <p:spPr/>
        <p:txBody>
          <a:bodyPr/>
          <a:lstStyle/>
          <a:p>
            <a:r>
              <a:rPr lang="tr-TR" dirty="0" smtClean="0"/>
              <a:t> Yetkilendirilmiş yükümlü, gümrük yükümlülüklerini yerine getiren, kayıt sistemi düzenli ve izlenebilir olan, mali yeterlilik, emniyet ve güvenlik standartlarına sahip bulunan, kendi oto kontrolünü yapabilen güvenilir firmalara gümrük işlemlerinde birtakım kolaylık ve imtiyazlar tanıyan uluslararası bir statüdür. </a:t>
            </a:r>
            <a:endParaRPr lang="tr-TR" dirty="0"/>
          </a:p>
        </p:txBody>
      </p:sp>
    </p:spTree>
    <p:extLst>
      <p:ext uri="{BB962C8B-B14F-4D97-AF65-F5344CB8AC3E}">
        <p14:creationId xmlns:p14="http://schemas.microsoft.com/office/powerpoint/2010/main" val="32201057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Yararlanılacak kolaylıklar</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 Gümrüklerle işbirliği Kolay Gümrükleme</a:t>
            </a:r>
          </a:p>
          <a:p>
            <a:pPr marL="0" indent="0">
              <a:buNone/>
            </a:pPr>
            <a:r>
              <a:rPr lang="tr-TR" dirty="0" smtClean="0"/>
              <a:t>• İzinli Gönderici</a:t>
            </a:r>
          </a:p>
          <a:p>
            <a:pPr marL="0" indent="0">
              <a:buNone/>
            </a:pPr>
            <a:r>
              <a:rPr lang="tr-TR" dirty="0" smtClean="0"/>
              <a:t>Kolay gümrükleme</a:t>
            </a:r>
          </a:p>
          <a:p>
            <a:pPr marL="0" indent="0">
              <a:buNone/>
            </a:pPr>
            <a:r>
              <a:rPr lang="tr-TR" dirty="0" smtClean="0"/>
              <a:t>Eşyanın gümrükleme işlemlerinin gümrük sahasında değil, taşıyıcı firmaların kendi tesislerinde yapılmasına imkân tanır. </a:t>
            </a:r>
          </a:p>
          <a:p>
            <a:pPr marL="0" indent="0">
              <a:buNone/>
            </a:pPr>
            <a:r>
              <a:rPr lang="tr-TR" dirty="0" smtClean="0"/>
              <a:t> • Firmaların gümrükleme işlemlerinin diğer firmalara göre daha hızlı ve kolay yapılmasını sağlar.</a:t>
            </a:r>
          </a:p>
        </p:txBody>
      </p:sp>
    </p:spTree>
    <p:extLst>
      <p:ext uri="{BB962C8B-B14F-4D97-AF65-F5344CB8AC3E}">
        <p14:creationId xmlns:p14="http://schemas.microsoft.com/office/powerpoint/2010/main" val="32853898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Yetkilendirilmiş Yükümlü Olmanın Getirileri</a:t>
            </a:r>
            <a:endParaRPr lang="tr-TR" dirty="0"/>
          </a:p>
        </p:txBody>
      </p:sp>
      <p:sp>
        <p:nvSpPr>
          <p:cNvPr id="3" name="İçerik Yer Tutucusu 2"/>
          <p:cNvSpPr>
            <a:spLocks noGrp="1"/>
          </p:cNvSpPr>
          <p:nvPr>
            <p:ph idx="1"/>
          </p:nvPr>
        </p:nvSpPr>
        <p:spPr/>
        <p:txBody>
          <a:bodyPr>
            <a:normAutofit/>
          </a:bodyPr>
          <a:lstStyle/>
          <a:p>
            <a:r>
              <a:rPr lang="tr-TR" dirty="0" smtClean="0"/>
              <a:t>Piyasada güvenilir kişi olarak tanınma ve daha çok tercih edilme</a:t>
            </a:r>
          </a:p>
          <a:p>
            <a:r>
              <a:rPr lang="tr-TR" dirty="0" smtClean="0"/>
              <a:t> İşlem maliyetlerinin azalışından ve süre kazanımından kaynaklı rekabet gücü artışı </a:t>
            </a:r>
          </a:p>
          <a:p>
            <a:r>
              <a:rPr lang="tr-TR" dirty="0" smtClean="0"/>
              <a:t>Anlaşma yapılan ülkelerde sağlanan ayrıcalıklardan faydalanabilme </a:t>
            </a:r>
          </a:p>
          <a:p>
            <a:r>
              <a:rPr lang="tr-TR" dirty="0" smtClean="0"/>
              <a:t>Tedarik masraflarının azalması ve tedarikçilerle işbirliğinin artması </a:t>
            </a:r>
          </a:p>
          <a:p>
            <a:r>
              <a:rPr lang="tr-TR" dirty="0" smtClean="0"/>
              <a:t>Sevkiyatla ilgili belirsizliklerin en aza indirilmesi </a:t>
            </a:r>
          </a:p>
          <a:p>
            <a:r>
              <a:rPr lang="tr-TR" dirty="0" smtClean="0"/>
              <a:t>Firmaların kurallara uygun çalışmaya teşvik edilmesi</a:t>
            </a:r>
            <a:endParaRPr lang="tr-TR" dirty="0"/>
          </a:p>
        </p:txBody>
      </p:sp>
    </p:spTree>
    <p:extLst>
      <p:ext uri="{BB962C8B-B14F-4D97-AF65-F5344CB8AC3E}">
        <p14:creationId xmlns:p14="http://schemas.microsoft.com/office/powerpoint/2010/main" val="1341766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u="sng" dirty="0" smtClean="0">
                <a:solidFill>
                  <a:srgbClr val="FF0000"/>
                </a:solidFill>
              </a:rPr>
              <a:t>Yetkilendirilmiş yükümlü sertifikası</a:t>
            </a:r>
            <a:r>
              <a:rPr lang="tr-TR" dirty="0" smtClean="0">
                <a:solidFill>
                  <a:srgbClr val="FF0000"/>
                </a:solidFill>
              </a:rPr>
              <a:t>:</a:t>
            </a:r>
            <a:endParaRPr lang="tr-TR" dirty="0"/>
          </a:p>
        </p:txBody>
      </p:sp>
      <p:sp>
        <p:nvSpPr>
          <p:cNvPr id="3" name="2 İçerik Yer Tutucusu"/>
          <p:cNvSpPr>
            <a:spLocks noGrp="1"/>
          </p:cNvSpPr>
          <p:nvPr>
            <p:ph idx="1"/>
          </p:nvPr>
        </p:nvSpPr>
        <p:spPr/>
        <p:txBody>
          <a:bodyPr>
            <a:noAutofit/>
          </a:bodyPr>
          <a:lstStyle/>
          <a:p>
            <a:pPr algn="just"/>
            <a:r>
              <a:rPr lang="tr-TR" sz="3200" dirty="0" smtClean="0"/>
              <a:t>İlgili mevzuat uyarınca aranan koşulları sağlayan yükümlülere gümrük mevzuatının öngördüğü basitleştirilmiş uygulamalar ile Türkiye Gümrük Bölgesine eşya giriş ve çıkışı sırasında yapılan emniyet ve güvenlik kontrollerine ilişkin kolaylaştırmalardan yararlanmak üzere verilen belgedir.</a:t>
            </a:r>
          </a:p>
          <a:p>
            <a:pPr algn="just"/>
            <a:endParaRPr lang="tr-TR" sz="4000" dirty="0"/>
          </a:p>
          <a:p>
            <a:pPr algn="just"/>
            <a:endParaRPr lang="tr-TR" sz="4000" dirty="0"/>
          </a:p>
        </p:txBody>
      </p:sp>
    </p:spTree>
    <p:extLst>
      <p:ext uri="{BB962C8B-B14F-4D97-AF65-F5344CB8AC3E}">
        <p14:creationId xmlns:p14="http://schemas.microsoft.com/office/powerpoint/2010/main" val="262149338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Yuvarlatılmış Dikdörtgen"/>
          <p:cNvSpPr/>
          <p:nvPr/>
        </p:nvSpPr>
        <p:spPr>
          <a:xfrm>
            <a:off x="974361" y="599607"/>
            <a:ext cx="9803567" cy="94438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3600" dirty="0" smtClean="0">
                <a:solidFill>
                  <a:srgbClr val="FF0000"/>
                </a:solidFill>
                <a:latin typeface="Tahoma" pitchFamily="34" charset="0"/>
                <a:ea typeface="Tahoma" pitchFamily="34" charset="0"/>
                <a:cs typeface="Tahoma" pitchFamily="34" charset="0"/>
              </a:rPr>
              <a:t>Yetkilendirilmiş Yükümlü Statü Sertifikası Alabilecekler</a:t>
            </a:r>
            <a:endParaRPr lang="tr-TR" sz="3600" dirty="0">
              <a:solidFill>
                <a:srgbClr val="FF0000"/>
              </a:solidFill>
              <a:latin typeface="Tahoma" pitchFamily="34" charset="0"/>
              <a:ea typeface="Tahoma" pitchFamily="34" charset="0"/>
              <a:cs typeface="Tahoma" pitchFamily="34" charset="0"/>
            </a:endParaRPr>
          </a:p>
        </p:txBody>
      </p:sp>
      <p:sp>
        <p:nvSpPr>
          <p:cNvPr id="3" name="2 Yuvarlatılmış Dikdörtgen"/>
          <p:cNvSpPr/>
          <p:nvPr/>
        </p:nvSpPr>
        <p:spPr>
          <a:xfrm>
            <a:off x="1169233" y="2398426"/>
            <a:ext cx="4422098" cy="361263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lvl="0"/>
            <a:r>
              <a:rPr lang="tr-TR" sz="3200" dirty="0" smtClean="0">
                <a:solidFill>
                  <a:schemeClr val="tx1"/>
                </a:solidFill>
              </a:rPr>
              <a:t>Serbest Bölgeler dâhil Türkiye Gümrük Bölgesinde yerleşik ve en az üç yıldır faaliyette bulunan gerçek veya tüzel kişiler</a:t>
            </a:r>
            <a:endParaRPr lang="tr-TR" sz="3200" dirty="0">
              <a:solidFill>
                <a:schemeClr val="tx1"/>
              </a:solidFill>
            </a:endParaRPr>
          </a:p>
        </p:txBody>
      </p:sp>
      <p:sp>
        <p:nvSpPr>
          <p:cNvPr id="4" name="3 Yuvarlatılmış Dikdörtgen"/>
          <p:cNvSpPr/>
          <p:nvPr/>
        </p:nvSpPr>
        <p:spPr>
          <a:xfrm>
            <a:off x="6415790" y="2248525"/>
            <a:ext cx="4407108" cy="37325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tr-TR" sz="2400" dirty="0" smtClean="0">
                <a:solidFill>
                  <a:schemeClr val="tx1"/>
                </a:solidFill>
              </a:rPr>
              <a:t>-Resmî daireler, </a:t>
            </a:r>
          </a:p>
          <a:p>
            <a:pPr lvl="0"/>
            <a:r>
              <a:rPr lang="tr-TR" sz="2400" dirty="0" smtClean="0">
                <a:solidFill>
                  <a:schemeClr val="tx1"/>
                </a:solidFill>
              </a:rPr>
              <a:t>- Sermayesinin tamamı devlete ait olan iktisadi devlet teşekkülleri </a:t>
            </a:r>
          </a:p>
          <a:p>
            <a:pPr lvl="0"/>
            <a:r>
              <a:rPr lang="tr-TR" sz="2400" dirty="0" smtClean="0">
                <a:solidFill>
                  <a:schemeClr val="tx1"/>
                </a:solidFill>
              </a:rPr>
              <a:t>- Kamu iktisadi kuruluşları </a:t>
            </a:r>
          </a:p>
          <a:p>
            <a:pPr lvl="0"/>
            <a:r>
              <a:rPr lang="tr-TR" sz="2400" dirty="0" smtClean="0">
                <a:solidFill>
                  <a:schemeClr val="tx1"/>
                </a:solidFill>
              </a:rPr>
              <a:t>- Sermayesinin tamamı bir iktisadi devlet teşekkülüne veya kamu iktisadi kuruluşuna ait bağlı müesseseler</a:t>
            </a:r>
            <a:endParaRPr lang="tr-TR" sz="2400" dirty="0">
              <a:solidFill>
                <a:schemeClr val="tx1"/>
              </a:solidFill>
            </a:endParaRPr>
          </a:p>
        </p:txBody>
      </p:sp>
      <p:cxnSp>
        <p:nvCxnSpPr>
          <p:cNvPr id="6" name="5 Düz Ok Bağlayıcısı"/>
          <p:cNvCxnSpPr/>
          <p:nvPr/>
        </p:nvCxnSpPr>
        <p:spPr>
          <a:xfrm flipH="1">
            <a:off x="3942413" y="1768839"/>
            <a:ext cx="359764" cy="4946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7 Düz Ok Bağlayıcısı"/>
          <p:cNvCxnSpPr/>
          <p:nvPr/>
        </p:nvCxnSpPr>
        <p:spPr>
          <a:xfrm>
            <a:off x="7300210" y="1693889"/>
            <a:ext cx="509665" cy="4347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637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732619"/>
            <a:ext cx="10972800" cy="1000664"/>
          </a:xfrm>
        </p:spPr>
        <p:txBody>
          <a:bodyPr/>
          <a:lstStyle/>
          <a:p>
            <a:r>
              <a:rPr lang="tr-TR" b="1" dirty="0"/>
              <a:t>Temsil Hakkı </a:t>
            </a:r>
          </a:p>
        </p:txBody>
      </p:sp>
      <p:sp>
        <p:nvSpPr>
          <p:cNvPr id="3" name="İçerik Yer Tutucusu 2"/>
          <p:cNvSpPr>
            <a:spLocks noGrp="1"/>
          </p:cNvSpPr>
          <p:nvPr>
            <p:ph idx="1"/>
          </p:nvPr>
        </p:nvSpPr>
        <p:spPr>
          <a:xfrm>
            <a:off x="0" y="2042107"/>
            <a:ext cx="12192000" cy="5564038"/>
          </a:xfrm>
        </p:spPr>
        <p:txBody>
          <a:bodyPr>
            <a:normAutofit/>
          </a:bodyPr>
          <a:lstStyle/>
          <a:p>
            <a:r>
              <a:rPr lang="tr-TR" dirty="0"/>
              <a:t>Transit taşımacılık yapan veya arızi olarak beyanda bulunan kişiler hariç olmak üzere, temsilci Türkiye Gümrük Bölgesinde yerleşik bulunan kişilerdir.</a:t>
            </a:r>
          </a:p>
          <a:p>
            <a:r>
              <a:rPr lang="tr-TR" dirty="0"/>
              <a:t>Temsil, </a:t>
            </a:r>
            <a:r>
              <a:rPr lang="tr-TR" dirty="0">
                <a:latin typeface="Comic Sans MS" pitchFamily="66" charset="0"/>
                <a:cs typeface="FrankRuehl" pitchFamily="34" charset="-79"/>
              </a:rPr>
              <a:t>doğrudan veya dolaylı </a:t>
            </a:r>
            <a:r>
              <a:rPr lang="tr-TR" dirty="0"/>
              <a:t>olabilir. </a:t>
            </a:r>
          </a:p>
          <a:p>
            <a:r>
              <a:rPr lang="tr-TR" dirty="0"/>
              <a:t> </a:t>
            </a:r>
            <a:r>
              <a:rPr lang="tr-TR" b="1" dirty="0"/>
              <a:t>Doğrudan temsil </a:t>
            </a:r>
            <a:r>
              <a:rPr lang="tr-TR" dirty="0"/>
              <a:t>durumunda başkasının adına ve hesabına hareket eder.</a:t>
            </a:r>
          </a:p>
          <a:p>
            <a:r>
              <a:rPr lang="tr-TR" dirty="0"/>
              <a:t> </a:t>
            </a:r>
            <a:r>
              <a:rPr lang="tr-TR" b="1" u="sng" dirty="0"/>
              <a:t>Dolaylı </a:t>
            </a:r>
            <a:r>
              <a:rPr lang="tr-TR" b="1" u="sng" dirty="0" smtClean="0"/>
              <a:t>temsil</a:t>
            </a:r>
            <a:r>
              <a:rPr lang="tr-TR" dirty="0" smtClean="0"/>
              <a:t>(Güm.Müşavirleri</a:t>
            </a:r>
            <a:r>
              <a:rPr lang="tr-TR" dirty="0"/>
              <a:t>) durumunda ise kendi adına, ancak başkasının hesabına hareket eder. Temsilci, temsil edilen kişi namına hareket ettiğini beyan etmek, temsilin doğrudan veya dolaylı olduğunu belirtmek ve sahip olduğu temsil yetki belgesini gümrük idarelerine ibraz etmek zorundadır.</a:t>
            </a:r>
          </a:p>
          <a:p>
            <a:r>
              <a:rPr lang="tr-TR" dirty="0"/>
              <a:t>Devlet, belediye, il özel idareleri ve diğer kamu tüzel kişilerinin amir ve memurları, özel hukuk tüzel kişilerinin kendilerini temsile yetkili personeli, tüm gümrük işlemlerini doğrudan temsil yoluyla takip edebilirler</a:t>
            </a:r>
          </a:p>
          <a:p>
            <a:endParaRPr lang="tr-TR" dirty="0"/>
          </a:p>
        </p:txBody>
      </p:sp>
    </p:spTree>
    <p:extLst>
      <p:ext uri="{BB962C8B-B14F-4D97-AF65-F5344CB8AC3E}">
        <p14:creationId xmlns:p14="http://schemas.microsoft.com/office/powerpoint/2010/main" val="198885461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Yuvarlatılmış Dikdörtgen"/>
          <p:cNvSpPr/>
          <p:nvPr/>
        </p:nvSpPr>
        <p:spPr>
          <a:xfrm>
            <a:off x="2323475" y="884420"/>
            <a:ext cx="7150309" cy="959370"/>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tr-TR" sz="2800"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Yetkilendirilmiş Yükümlü Sertifikası</a:t>
            </a:r>
          </a:p>
          <a:p>
            <a:pPr lvl="0"/>
            <a:r>
              <a:rPr lang="tr-TR" sz="2800"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(AEO-authorized economic operator)</a:t>
            </a:r>
            <a:endParaRPr lang="tr-TR" sz="2800"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2 Yuvarlatılmış Dikdörtgen"/>
          <p:cNvSpPr/>
          <p:nvPr/>
        </p:nvSpPr>
        <p:spPr>
          <a:xfrm>
            <a:off x="794479" y="3043003"/>
            <a:ext cx="3303696" cy="187377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tr-TR" sz="3200" b="1" dirty="0" smtClean="0">
                <a:solidFill>
                  <a:schemeClr val="tx1"/>
                </a:solidFill>
              </a:rPr>
              <a:t>YYS</a:t>
            </a:r>
          </a:p>
          <a:p>
            <a:pPr lvl="0"/>
            <a:r>
              <a:rPr lang="tr-TR" sz="3200" b="1" dirty="0" smtClean="0">
                <a:solidFill>
                  <a:schemeClr val="tx1"/>
                </a:solidFill>
              </a:rPr>
              <a:t>Basitleştirilmiş  Uygulamalar</a:t>
            </a:r>
            <a:endParaRPr lang="tr-TR" sz="3200" b="1" dirty="0">
              <a:solidFill>
                <a:schemeClr val="tx1"/>
              </a:solidFill>
            </a:endParaRPr>
          </a:p>
        </p:txBody>
      </p:sp>
      <p:sp>
        <p:nvSpPr>
          <p:cNvPr id="4" name="3 Yuvarlatılmış Dikdörtgen"/>
          <p:cNvSpPr/>
          <p:nvPr/>
        </p:nvSpPr>
        <p:spPr>
          <a:xfrm>
            <a:off x="4676931" y="3013023"/>
            <a:ext cx="3222885" cy="184379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tr-TR" sz="3200" b="1" dirty="0" smtClean="0">
                <a:solidFill>
                  <a:schemeClr val="tx1"/>
                </a:solidFill>
              </a:rPr>
              <a:t>YYS</a:t>
            </a:r>
          </a:p>
          <a:p>
            <a:pPr lvl="0"/>
            <a:r>
              <a:rPr lang="tr-TR" sz="3200" b="1" dirty="0" smtClean="0">
                <a:solidFill>
                  <a:schemeClr val="tx1"/>
                </a:solidFill>
              </a:rPr>
              <a:t>Emniyet ve Güvenlik</a:t>
            </a:r>
            <a:endParaRPr lang="tr-TR" sz="3200" b="1" dirty="0">
              <a:solidFill>
                <a:schemeClr val="tx1"/>
              </a:solidFill>
            </a:endParaRPr>
          </a:p>
        </p:txBody>
      </p:sp>
      <p:sp>
        <p:nvSpPr>
          <p:cNvPr id="5" name="4 Yuvarlatılmış Dikdörtgen"/>
          <p:cNvSpPr/>
          <p:nvPr/>
        </p:nvSpPr>
        <p:spPr>
          <a:xfrm>
            <a:off x="8634334" y="2953062"/>
            <a:ext cx="3028014" cy="185878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tr-TR" sz="2400" b="1" dirty="0" smtClean="0">
                <a:solidFill>
                  <a:schemeClr val="tx1"/>
                </a:solidFill>
              </a:rPr>
              <a:t>YYS</a:t>
            </a:r>
          </a:p>
          <a:p>
            <a:pPr lvl="0"/>
            <a:r>
              <a:rPr lang="tr-TR" sz="2400" b="1" dirty="0" smtClean="0">
                <a:solidFill>
                  <a:schemeClr val="tx1"/>
                </a:solidFill>
              </a:rPr>
              <a:t>Basitleştirilmiş  Uygulamalar / Emniyet ve Güvenlik</a:t>
            </a:r>
            <a:endParaRPr lang="tr-TR" sz="2400" b="1" dirty="0">
              <a:solidFill>
                <a:schemeClr val="tx1"/>
              </a:solidFill>
            </a:endParaRPr>
          </a:p>
        </p:txBody>
      </p:sp>
      <p:cxnSp>
        <p:nvCxnSpPr>
          <p:cNvPr id="8" name="7 Dirsek Bağlayıcısı"/>
          <p:cNvCxnSpPr/>
          <p:nvPr/>
        </p:nvCxnSpPr>
        <p:spPr>
          <a:xfrm>
            <a:off x="6295869" y="1963711"/>
            <a:ext cx="3252865" cy="8544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Dirsek Bağlayıcısı"/>
          <p:cNvCxnSpPr/>
          <p:nvPr/>
        </p:nvCxnSpPr>
        <p:spPr>
          <a:xfrm rot="10800000" flipV="1">
            <a:off x="2278506" y="2023672"/>
            <a:ext cx="2278505" cy="92939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Düz Ok Bağlayıcısı"/>
          <p:cNvCxnSpPr/>
          <p:nvPr/>
        </p:nvCxnSpPr>
        <p:spPr>
          <a:xfrm>
            <a:off x="5756223" y="2038662"/>
            <a:ext cx="29980" cy="8994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412505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solidFill>
                  <a:srgbClr val="FF0000"/>
                </a:solidFill>
                <a:effectLst>
                  <a:outerShdw blurRad="38100" dist="38100" dir="2700000" algn="tl">
                    <a:srgbClr val="000000">
                      <a:alpha val="43137"/>
                    </a:srgbClr>
                  </a:outerShdw>
                </a:effectLst>
              </a:rPr>
              <a:t>Sertifika Kapsamında Faydalanılacak Uygulamalar</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fontScale="92500" lnSpcReduction="20000"/>
          </a:bodyPr>
          <a:lstStyle/>
          <a:p>
            <a:pPr marL="787400">
              <a:buFont typeface="Wingdings" pitchFamily="2" charset="2"/>
              <a:buChar char="§"/>
            </a:pPr>
            <a:r>
              <a:rPr lang="tr-TR" sz="3600" dirty="0" smtClean="0">
                <a:latin typeface="Tahoma" pitchFamily="34" charset="0"/>
              </a:rPr>
              <a:t>İzinli gönderici, </a:t>
            </a:r>
          </a:p>
          <a:p>
            <a:pPr marL="787400">
              <a:buFont typeface="Wingdings" pitchFamily="2" charset="2"/>
              <a:buChar char="§"/>
            </a:pPr>
            <a:r>
              <a:rPr lang="tr-TR" sz="3600" dirty="0" smtClean="0">
                <a:latin typeface="Tahoma" pitchFamily="34" charset="0"/>
              </a:rPr>
              <a:t>Onaylanmış ihracatçı, </a:t>
            </a:r>
          </a:p>
          <a:p>
            <a:pPr marL="787400">
              <a:buFont typeface="Wingdings" pitchFamily="2" charset="2"/>
              <a:buChar char="§"/>
            </a:pPr>
            <a:r>
              <a:rPr lang="tr-TR" sz="3600" dirty="0" smtClean="0">
                <a:latin typeface="Tahoma" pitchFamily="34" charset="0"/>
              </a:rPr>
              <a:t>Eksik beyan, </a:t>
            </a:r>
          </a:p>
          <a:p>
            <a:pPr marL="787400">
              <a:buFont typeface="Wingdings" pitchFamily="2" charset="2"/>
              <a:buChar char="§"/>
            </a:pPr>
            <a:r>
              <a:rPr lang="tr-TR" sz="3600" dirty="0" smtClean="0">
                <a:latin typeface="Tahoma" pitchFamily="34" charset="0"/>
              </a:rPr>
              <a:t>Kısmi teminat, </a:t>
            </a:r>
          </a:p>
          <a:p>
            <a:pPr marL="787400">
              <a:buFont typeface="Wingdings" pitchFamily="2" charset="2"/>
              <a:buChar char="§"/>
            </a:pPr>
            <a:r>
              <a:rPr lang="tr-TR" sz="3600" dirty="0" smtClean="0">
                <a:latin typeface="Tahoma" pitchFamily="34" charset="0"/>
              </a:rPr>
              <a:t>Götürü teminat uygulamaları, </a:t>
            </a:r>
          </a:p>
          <a:p>
            <a:pPr marL="787400">
              <a:buFont typeface="Wingdings" pitchFamily="2" charset="2"/>
              <a:buChar char="§"/>
            </a:pPr>
            <a:r>
              <a:rPr lang="tr-TR" sz="3600" dirty="0" smtClean="0">
                <a:latin typeface="Tahoma" pitchFamily="34" charset="0"/>
              </a:rPr>
              <a:t>Emniyet ve güvenlik yönlü kolaylaştırmalar</a:t>
            </a:r>
          </a:p>
          <a:p>
            <a:endParaRPr lang="tr-TR" dirty="0"/>
          </a:p>
        </p:txBody>
      </p:sp>
    </p:spTree>
    <p:extLst>
      <p:ext uri="{BB962C8B-B14F-4D97-AF65-F5344CB8AC3E}">
        <p14:creationId xmlns:p14="http://schemas.microsoft.com/office/powerpoint/2010/main" val="385958030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43267" name="Rectangle 3"/>
          <p:cNvSpPr>
            <a:spLocks noGrp="1" noChangeArrowheads="1"/>
          </p:cNvSpPr>
          <p:nvPr>
            <p:ph idx="1"/>
          </p:nvPr>
        </p:nvSpPr>
        <p:spPr>
          <a:xfrm>
            <a:off x="334434" y="333375"/>
            <a:ext cx="11349567" cy="5975350"/>
          </a:xfrm>
        </p:spPr>
        <p:txBody>
          <a:bodyPr anchor="ctr"/>
          <a:lstStyle/>
          <a:p>
            <a:pPr marL="787400" eaLnBrk="1" hangingPunct="1">
              <a:buFontTx/>
              <a:buNone/>
            </a:pPr>
            <a:r>
              <a:rPr lang="tr-TR" sz="1800" smtClean="0">
                <a:solidFill>
                  <a:schemeClr val="accent2"/>
                </a:solidFill>
                <a:latin typeface="Tahoma" pitchFamily="34" charset="0"/>
              </a:rPr>
              <a:t>	</a:t>
            </a:r>
            <a:endParaRPr lang="tr-TR" sz="2400" smtClean="0">
              <a:latin typeface="Tahoma" pitchFamily="34" charset="0"/>
              <a:cs typeface="Tahoma" pitchFamily="34" charset="0"/>
            </a:endParaRPr>
          </a:p>
        </p:txBody>
      </p:sp>
      <p:sp>
        <p:nvSpPr>
          <p:cNvPr id="5" name="Slayt Numarası Yer Tutucusu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fld id="{5FA1FEAF-8C4C-4095-BDFF-F1C02398132D}" type="slidenum">
              <a:rPr lang="tr-TR"/>
              <a:pPr>
                <a:defRPr/>
              </a:pPr>
              <a:t>72</a:t>
            </a:fld>
            <a:endParaRPr lang="tr-TR"/>
          </a:p>
        </p:txBody>
      </p:sp>
      <p:graphicFrame>
        <p:nvGraphicFramePr>
          <p:cNvPr id="2" name="Diyagram 1"/>
          <p:cNvGraphicFramePr/>
          <p:nvPr>
            <p:extLst/>
          </p:nvPr>
        </p:nvGraphicFramePr>
        <p:xfrm>
          <a:off x="431371" y="332656"/>
          <a:ext cx="11233248" cy="5904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04213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443267">
                                            <p:txEl>
                                              <p:pRg st="0" end="0"/>
                                            </p:txEl>
                                          </p:spTgt>
                                        </p:tgtEl>
                                        <p:attrNameLst>
                                          <p:attrName>style.visibility</p:attrName>
                                        </p:attrNameLst>
                                      </p:cBhvr>
                                      <p:to>
                                        <p:strVal val="visible"/>
                                      </p:to>
                                    </p:set>
                                    <p:animEffect transition="in" filter="box(out)">
                                      <p:cBhvr>
                                        <p:cTn id="7" dur="500"/>
                                        <p:tgtEl>
                                          <p:spTgt spid="244326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3267"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43267" name="Rectangle 3"/>
          <p:cNvSpPr>
            <a:spLocks noGrp="1" noChangeArrowheads="1"/>
          </p:cNvSpPr>
          <p:nvPr>
            <p:ph idx="1"/>
          </p:nvPr>
        </p:nvSpPr>
        <p:spPr>
          <a:xfrm>
            <a:off x="334434" y="333375"/>
            <a:ext cx="11349567" cy="5975350"/>
          </a:xfrm>
        </p:spPr>
        <p:txBody>
          <a:bodyPr anchor="ctr"/>
          <a:lstStyle/>
          <a:p>
            <a:pPr marL="787400" eaLnBrk="1" hangingPunct="1">
              <a:buFontTx/>
              <a:buNone/>
            </a:pPr>
            <a:r>
              <a:rPr lang="tr-TR" sz="1800" smtClean="0">
                <a:solidFill>
                  <a:schemeClr val="accent2"/>
                </a:solidFill>
                <a:latin typeface="Tahoma" pitchFamily="34" charset="0"/>
              </a:rPr>
              <a:t>	</a:t>
            </a:r>
            <a:endParaRPr lang="tr-TR" sz="2400" smtClean="0">
              <a:latin typeface="Tahoma" pitchFamily="34" charset="0"/>
              <a:cs typeface="Tahoma" pitchFamily="34" charset="0"/>
            </a:endParaRPr>
          </a:p>
        </p:txBody>
      </p:sp>
      <p:sp>
        <p:nvSpPr>
          <p:cNvPr id="5" name="Slayt Numarası Yer Tutucusu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fld id="{3F5098E8-39C5-4861-AE4D-270FE3EBECF7}" type="slidenum">
              <a:rPr lang="tr-TR"/>
              <a:pPr>
                <a:defRPr/>
              </a:pPr>
              <a:t>73</a:t>
            </a:fld>
            <a:endParaRPr lang="tr-TR"/>
          </a:p>
        </p:txBody>
      </p:sp>
      <p:graphicFrame>
        <p:nvGraphicFramePr>
          <p:cNvPr id="2" name="Diyagram 1"/>
          <p:cNvGraphicFramePr/>
          <p:nvPr>
            <p:extLst/>
          </p:nvPr>
        </p:nvGraphicFramePr>
        <p:xfrm>
          <a:off x="431371" y="332656"/>
          <a:ext cx="11233248" cy="5904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634839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443267">
                                            <p:txEl>
                                              <p:pRg st="0" end="0"/>
                                            </p:txEl>
                                          </p:spTgt>
                                        </p:tgtEl>
                                        <p:attrNameLst>
                                          <p:attrName>style.visibility</p:attrName>
                                        </p:attrNameLst>
                                      </p:cBhvr>
                                      <p:to>
                                        <p:strVal val="visible"/>
                                      </p:to>
                                    </p:set>
                                    <p:animEffect transition="in" filter="box(out)">
                                      <p:cBhvr>
                                        <p:cTn id="7" dur="500"/>
                                        <p:tgtEl>
                                          <p:spTgt spid="244326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3267"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Basitleştirilmiş İşlemlere İlişkin Kolaylıklar</a:t>
            </a:r>
            <a:endParaRPr lang="tr-TR" dirty="0"/>
          </a:p>
        </p:txBody>
      </p:sp>
      <p:sp>
        <p:nvSpPr>
          <p:cNvPr id="3" name="2 İçerik Yer Tutucusu"/>
          <p:cNvSpPr>
            <a:spLocks noGrp="1"/>
          </p:cNvSpPr>
          <p:nvPr>
            <p:ph idx="1"/>
          </p:nvPr>
        </p:nvSpPr>
        <p:spPr/>
        <p:txBody>
          <a:bodyPr>
            <a:normAutofit fontScale="92500" lnSpcReduction="10000"/>
          </a:bodyPr>
          <a:lstStyle/>
          <a:p>
            <a:pPr marL="787400">
              <a:buFont typeface="Wingdings" pitchFamily="2" charset="2"/>
              <a:buChar char="§"/>
            </a:pPr>
            <a:r>
              <a:rPr lang="tr-TR" dirty="0" smtClean="0">
                <a:latin typeface="Tahoma" pitchFamily="34" charset="0"/>
              </a:rPr>
              <a:t>İhracatta yerinde gümrükleme (ihracat eşyasını ihracat gümrük idaresine sunmadan işlemlerini kendi tesislerinden yapabilme),</a:t>
            </a:r>
          </a:p>
          <a:p>
            <a:pPr marL="787400">
              <a:buFont typeface="Wingdings" pitchFamily="2" charset="2"/>
              <a:buChar char="§"/>
            </a:pPr>
            <a:r>
              <a:rPr lang="tr-TR" dirty="0" smtClean="0">
                <a:latin typeface="Tahoma" pitchFamily="34" charset="0"/>
              </a:rPr>
              <a:t>İzinli gönderici (transit eşyasını hareket gümrük idaresine sunmadan kendi tesislerinden sevk edebilme),</a:t>
            </a:r>
          </a:p>
          <a:p>
            <a:pPr marL="787400">
              <a:buFont typeface="Wingdings" pitchFamily="2" charset="2"/>
              <a:buChar char="§"/>
            </a:pPr>
            <a:r>
              <a:rPr lang="tr-TR" dirty="0" smtClean="0">
                <a:latin typeface="Tahoma" pitchFamily="34" charset="0"/>
              </a:rPr>
              <a:t>Teminatlı işlemlerinde götürü teminat uygulaması kapsamında tutarı önceden belirlenmiş süresiz ve düşümsüz teminat verebilme</a:t>
            </a:r>
          </a:p>
          <a:p>
            <a:pPr marL="787400">
              <a:buFont typeface="Wingdings" pitchFamily="2" charset="2"/>
              <a:buChar char="§"/>
            </a:pPr>
            <a:r>
              <a:rPr lang="tr-TR" dirty="0" smtClean="0">
                <a:latin typeface="Tahoma" pitchFamily="34" charset="0"/>
              </a:rPr>
              <a:t>Teminatlı işlemlerinde kısmi oranda teminat verebilme,</a:t>
            </a:r>
          </a:p>
          <a:p>
            <a:pPr marL="787400">
              <a:buFont typeface="Wingdings" pitchFamily="2" charset="2"/>
              <a:buChar char="§"/>
            </a:pPr>
            <a:r>
              <a:rPr lang="tr-TR" dirty="0" smtClean="0">
                <a:latin typeface="Tahoma" pitchFamily="34" charset="0"/>
              </a:rPr>
              <a:t>Odalarca onay ve gümrük müdürlüklerince vize işlemlerine gerek kalmaksızın A.TR dolaşım belgesi düzenleyebilme,</a:t>
            </a:r>
          </a:p>
          <a:p>
            <a:pPr marL="787400">
              <a:buFont typeface="Wingdings" pitchFamily="2" charset="2"/>
              <a:buChar char="§"/>
            </a:pPr>
            <a:r>
              <a:rPr lang="tr-TR" dirty="0" smtClean="0">
                <a:latin typeface="Tahoma" pitchFamily="34" charset="0"/>
              </a:rPr>
              <a:t>Eşyanın kıymetine bakılmaksızın Fatura Beyanı ve EUR. MED Fatura Beyanı düzenleyebilme,</a:t>
            </a:r>
          </a:p>
          <a:p>
            <a:pPr marL="787400">
              <a:buFont typeface="Wingdings" pitchFamily="2" charset="2"/>
              <a:buChar char="§"/>
            </a:pPr>
            <a:r>
              <a:rPr lang="tr-TR" dirty="0" smtClean="0">
                <a:latin typeface="Tahoma" pitchFamily="34" charset="0"/>
              </a:rPr>
              <a:t>Eksik belgeyle beyanda bulunabilme</a:t>
            </a:r>
            <a:endParaRPr lang="tr-TR" dirty="0" smtClean="0">
              <a:latin typeface="Tahoma" pitchFamily="34" charset="0"/>
              <a:cs typeface="Tahoma" pitchFamily="34" charset="0"/>
            </a:endParaRPr>
          </a:p>
          <a:p>
            <a:endParaRPr lang="tr-TR" dirty="0"/>
          </a:p>
        </p:txBody>
      </p:sp>
    </p:spTree>
    <p:extLst>
      <p:ext uri="{BB962C8B-B14F-4D97-AF65-F5344CB8AC3E}">
        <p14:creationId xmlns:p14="http://schemas.microsoft.com/office/powerpoint/2010/main" val="12592716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Emniyet ve Güvenliğe İlişkin Kolaylıklar</a:t>
            </a:r>
            <a:endParaRPr lang="tr-TR" dirty="0"/>
          </a:p>
        </p:txBody>
      </p:sp>
      <p:sp>
        <p:nvSpPr>
          <p:cNvPr id="3" name="2 İçerik Yer Tutucusu"/>
          <p:cNvSpPr>
            <a:spLocks noGrp="1"/>
          </p:cNvSpPr>
          <p:nvPr>
            <p:ph idx="1"/>
          </p:nvPr>
        </p:nvSpPr>
        <p:spPr/>
        <p:txBody>
          <a:bodyPr/>
          <a:lstStyle/>
          <a:p>
            <a:pPr marL="787400">
              <a:buFont typeface="Wingdings" pitchFamily="2" charset="2"/>
              <a:buChar char="§"/>
            </a:pPr>
            <a:r>
              <a:rPr lang="tr-TR" dirty="0" smtClean="0">
                <a:latin typeface="Tahoma" pitchFamily="34" charset="0"/>
              </a:rPr>
              <a:t>Azaltılmış zorunlu bilgilerden oluşan özet beyan verebilme,</a:t>
            </a:r>
          </a:p>
          <a:p>
            <a:pPr marL="787400">
              <a:buFont typeface="Wingdings" pitchFamily="2" charset="2"/>
              <a:buChar char="§"/>
            </a:pPr>
            <a:r>
              <a:rPr lang="tr-TR" dirty="0" smtClean="0">
                <a:latin typeface="Tahoma" pitchFamily="34" charset="0"/>
              </a:rPr>
              <a:t>İthalatta ve ihracatta gümrük işlemlerinin eşyanın tesliminden önce fiziki muayene ve belge kontrolünün olmadığı hat olan mavi hatta işlem görebilme,</a:t>
            </a:r>
          </a:p>
          <a:p>
            <a:pPr marL="787400">
              <a:buFont typeface="Wingdings" pitchFamily="2" charset="2"/>
              <a:buChar char="§"/>
            </a:pPr>
            <a:r>
              <a:rPr lang="tr-TR" dirty="0" smtClean="0">
                <a:latin typeface="Tahoma" pitchFamily="34" charset="0"/>
              </a:rPr>
              <a:t>Taşıt üstü işlemlerde de mavi hattan yararlanabilme, </a:t>
            </a:r>
          </a:p>
          <a:p>
            <a:pPr marL="787400">
              <a:buFont typeface="Wingdings" pitchFamily="2" charset="2"/>
              <a:buChar char="§"/>
            </a:pPr>
            <a:r>
              <a:rPr lang="tr-TR" dirty="0" smtClean="0">
                <a:latin typeface="Tahoma" pitchFamily="34" charset="0"/>
              </a:rPr>
              <a:t>Daha az belge kontrolü veya muayeneye tabi tutulabilme,</a:t>
            </a:r>
          </a:p>
          <a:p>
            <a:pPr marL="787400">
              <a:buFont typeface="Wingdings" pitchFamily="2" charset="2"/>
              <a:buChar char="§"/>
            </a:pPr>
            <a:r>
              <a:rPr lang="tr-TR" dirty="0" smtClean="0">
                <a:latin typeface="Tahoma" pitchFamily="34" charset="0"/>
              </a:rPr>
              <a:t>Belge kontrolü veya muayenenin yapılacak olması halinde, bu işlemleri öncelikle gerçekleştirebilme</a:t>
            </a:r>
          </a:p>
          <a:p>
            <a:endParaRPr lang="tr-TR" dirty="0"/>
          </a:p>
        </p:txBody>
      </p:sp>
    </p:spTree>
    <p:extLst>
      <p:ext uri="{BB962C8B-B14F-4D97-AF65-F5344CB8AC3E}">
        <p14:creationId xmlns:p14="http://schemas.microsoft.com/office/powerpoint/2010/main" val="187103760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44290" name="Rectangle 2"/>
          <p:cNvSpPr>
            <a:spLocks noGrp="1" noChangeArrowheads="1"/>
          </p:cNvSpPr>
          <p:nvPr>
            <p:ph type="title"/>
          </p:nvPr>
        </p:nvSpPr>
        <p:spPr/>
        <p:txBody>
          <a:bodyPr/>
          <a:lstStyle/>
          <a:p>
            <a:pPr eaLnBrk="1" hangingPunct="1"/>
            <a:r>
              <a:rPr lang="tr-TR" sz="3600" smtClean="0">
                <a:solidFill>
                  <a:srgbClr val="FF0000"/>
                </a:solidFill>
                <a:latin typeface="Tahoma" pitchFamily="34" charset="0"/>
              </a:rPr>
              <a:t>YYS Başvuru Yeri</a:t>
            </a:r>
            <a:endParaRPr lang="tr-TR" sz="4000" smtClean="0">
              <a:solidFill>
                <a:schemeClr val="accent2"/>
              </a:solidFill>
              <a:latin typeface="Tahoma" pitchFamily="34" charset="0"/>
            </a:endParaRPr>
          </a:p>
        </p:txBody>
      </p:sp>
      <p:sp>
        <p:nvSpPr>
          <p:cNvPr id="2444291" name="Rectangle 3"/>
          <p:cNvSpPr>
            <a:spLocks noGrp="1" noChangeArrowheads="1"/>
          </p:cNvSpPr>
          <p:nvPr>
            <p:ph idx="1"/>
          </p:nvPr>
        </p:nvSpPr>
        <p:spPr>
          <a:xfrm>
            <a:off x="719667" y="1700213"/>
            <a:ext cx="10964333" cy="4432300"/>
          </a:xfrm>
        </p:spPr>
        <p:txBody>
          <a:bodyPr/>
          <a:lstStyle/>
          <a:p>
            <a:pPr marL="558800" indent="-381000" eaLnBrk="1" hangingPunct="1">
              <a:buFont typeface="Wingdings" pitchFamily="2" charset="2"/>
              <a:buChar char="§"/>
            </a:pPr>
            <a:r>
              <a:rPr lang="tr-TR" sz="2200" dirty="0" smtClean="0">
                <a:latin typeface="Tahoma" pitchFamily="34" charset="0"/>
              </a:rPr>
              <a:t>Başvurular şirket merkezinin ticaret siciline kayıtlı bulunduğu yere en yakın gümrük müdürlüğünün bağlı olduğu bölge müdürlüğüne yapılır.</a:t>
            </a:r>
          </a:p>
          <a:p>
            <a:pPr marL="558800" indent="-381000" eaLnBrk="1" hangingPunct="1">
              <a:buFont typeface="Wingdings" pitchFamily="2" charset="2"/>
              <a:buChar char="§"/>
            </a:pPr>
            <a:r>
              <a:rPr lang="tr-TR" sz="2200" dirty="0" smtClean="0">
                <a:latin typeface="Tahoma" pitchFamily="34" charset="0"/>
              </a:rPr>
              <a:t>Resmî daireler, sermayesinin tamamı devlete ait olan iktisadi devlet teşekkülleri ve kamu iktisadi kuruluşları ile sermayesinin tamamı bir iktisadi devlet teşekkülüne veya kamu iktisadi kuruluşuna ait bağlı müesseselerin yetkilendirilmiş yükümlü sertifikası başvuruları </a:t>
            </a:r>
            <a:r>
              <a:rPr lang="tr-TR" sz="2200" u="sng" dirty="0" smtClean="0">
                <a:latin typeface="Tahoma" pitchFamily="34" charset="0"/>
              </a:rPr>
              <a:t>Orta Anadolu Gümrük ve Dış Ticaret Bölge Müdürlüğüne</a:t>
            </a:r>
            <a:r>
              <a:rPr lang="tr-TR" sz="2200" dirty="0" smtClean="0">
                <a:latin typeface="Tahoma" pitchFamily="34" charset="0"/>
              </a:rPr>
              <a:t> yapılır.</a:t>
            </a:r>
          </a:p>
          <a:p>
            <a:pPr marL="558800" indent="-381000" eaLnBrk="1" hangingPunct="1">
              <a:buFont typeface="Wingdings" pitchFamily="2" charset="2"/>
              <a:buChar char="§"/>
            </a:pPr>
            <a:endParaRPr lang="tr-TR" sz="2200" dirty="0" smtClean="0">
              <a:latin typeface="Tahoma" pitchFamily="34" charset="0"/>
            </a:endParaRPr>
          </a:p>
        </p:txBody>
      </p:sp>
      <p:sp>
        <p:nvSpPr>
          <p:cNvPr id="5" name="Slayt Numarası Yer Tutucusu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fld id="{06109DF6-5ED5-4244-9CEC-4F6AC218CB55}" type="slidenum">
              <a:rPr lang="tr-TR"/>
              <a:pPr>
                <a:defRPr/>
              </a:pPr>
              <a:t>76</a:t>
            </a:fld>
            <a:endParaRPr lang="tr-TR"/>
          </a:p>
        </p:txBody>
      </p:sp>
    </p:spTree>
    <p:extLst>
      <p:ext uri="{BB962C8B-B14F-4D97-AF65-F5344CB8AC3E}">
        <p14:creationId xmlns:p14="http://schemas.microsoft.com/office/powerpoint/2010/main" val="20346117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444290">
                                            <p:txEl>
                                              <p:pRg st="0" end="0"/>
                                            </p:txEl>
                                          </p:spTgt>
                                        </p:tgtEl>
                                        <p:attrNameLst>
                                          <p:attrName>style.visibility</p:attrName>
                                        </p:attrNameLst>
                                      </p:cBhvr>
                                      <p:to>
                                        <p:strVal val="visible"/>
                                      </p:to>
                                    </p:set>
                                    <p:animEffect transition="in" filter="box(out)">
                                      <p:cBhvr>
                                        <p:cTn id="7" dur="500"/>
                                        <p:tgtEl>
                                          <p:spTgt spid="244429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444291">
                                            <p:txEl>
                                              <p:pRg st="0" end="0"/>
                                            </p:txEl>
                                          </p:spTgt>
                                        </p:tgtEl>
                                        <p:attrNameLst>
                                          <p:attrName>style.visibility</p:attrName>
                                        </p:attrNameLst>
                                      </p:cBhvr>
                                      <p:to>
                                        <p:strVal val="visible"/>
                                      </p:to>
                                    </p:set>
                                    <p:animEffect transition="in" filter="box(out)">
                                      <p:cBhvr>
                                        <p:cTn id="12" dur="500"/>
                                        <p:tgtEl>
                                          <p:spTgt spid="2444291">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444291">
                                            <p:txEl>
                                              <p:pRg st="1" end="1"/>
                                            </p:txEl>
                                          </p:spTgt>
                                        </p:tgtEl>
                                        <p:attrNameLst>
                                          <p:attrName>style.visibility</p:attrName>
                                        </p:attrNameLst>
                                      </p:cBhvr>
                                      <p:to>
                                        <p:strVal val="visible"/>
                                      </p:to>
                                    </p:set>
                                    <p:animEffect transition="in" filter="box(out)">
                                      <p:cBhvr>
                                        <p:cTn id="17" dur="500"/>
                                        <p:tgtEl>
                                          <p:spTgt spid="2444291">
                                            <p:txEl>
                                              <p:pRg st="1" end="1"/>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4290" grpId="0" build="p" autoUpdateAnimBg="0"/>
      <p:bldP spid="2444291"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44290" name="Rectangle 2"/>
          <p:cNvSpPr>
            <a:spLocks noGrp="1" noChangeArrowheads="1"/>
          </p:cNvSpPr>
          <p:nvPr>
            <p:ph type="title"/>
          </p:nvPr>
        </p:nvSpPr>
        <p:spPr>
          <a:xfrm>
            <a:off x="609600" y="274639"/>
            <a:ext cx="10972800" cy="922337"/>
          </a:xfrm>
        </p:spPr>
        <p:txBody>
          <a:bodyPr/>
          <a:lstStyle/>
          <a:p>
            <a:pPr eaLnBrk="1" hangingPunct="1"/>
            <a:r>
              <a:rPr lang="tr-TR" sz="3200" smtClean="0">
                <a:solidFill>
                  <a:srgbClr val="FF0000"/>
                </a:solidFill>
                <a:latin typeface="Tahoma" pitchFamily="34" charset="0"/>
              </a:rPr>
              <a:t>Başvurunun Yapılması ve İnceleme Süreleri</a:t>
            </a:r>
            <a:endParaRPr lang="tr-TR" sz="3200" smtClean="0">
              <a:solidFill>
                <a:schemeClr val="accent2"/>
              </a:solidFill>
              <a:latin typeface="Tahoma" pitchFamily="34" charset="0"/>
            </a:endParaRPr>
          </a:p>
        </p:txBody>
      </p:sp>
      <p:sp>
        <p:nvSpPr>
          <p:cNvPr id="2444291" name="Rectangle 3"/>
          <p:cNvSpPr>
            <a:spLocks noGrp="1" noChangeArrowheads="1"/>
          </p:cNvSpPr>
          <p:nvPr>
            <p:ph idx="1"/>
          </p:nvPr>
        </p:nvSpPr>
        <p:spPr>
          <a:xfrm>
            <a:off x="143934" y="1412875"/>
            <a:ext cx="11904133" cy="4895850"/>
          </a:xfrm>
          <a:ln>
            <a:solidFill>
              <a:schemeClr val="bg1"/>
            </a:solidFill>
          </a:ln>
        </p:spPr>
        <p:txBody>
          <a:bodyPr/>
          <a:lstStyle/>
          <a:p>
            <a:pPr marL="177800" indent="0" eaLnBrk="1" hangingPunct="1">
              <a:buFontTx/>
              <a:buNone/>
              <a:defRPr/>
            </a:pPr>
            <a:endParaRPr lang="tr-TR" sz="2200" dirty="0" smtClean="0">
              <a:latin typeface="Tahoma" pitchFamily="34" charset="0"/>
            </a:endParaRPr>
          </a:p>
          <a:p>
            <a:pPr marL="558800" indent="-381000" eaLnBrk="1" hangingPunct="1">
              <a:buFont typeface="Wingdings" pitchFamily="2" charset="2"/>
              <a:buChar char="§"/>
              <a:defRPr/>
            </a:pPr>
            <a:endParaRPr lang="tr-TR" sz="2200" dirty="0" smtClean="0">
              <a:latin typeface="Tahoma" pitchFamily="34" charset="0"/>
            </a:endParaRPr>
          </a:p>
        </p:txBody>
      </p:sp>
      <p:sp>
        <p:nvSpPr>
          <p:cNvPr id="5" name="Slayt Numarası Yer Tutucusu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fld id="{D87047AE-7ED4-44AF-B066-067AD11B51EA}" type="slidenum">
              <a:rPr lang="tr-TR"/>
              <a:pPr>
                <a:defRPr/>
              </a:pPr>
              <a:t>77</a:t>
            </a:fld>
            <a:endParaRPr lang="tr-TR"/>
          </a:p>
        </p:txBody>
      </p:sp>
      <p:sp>
        <p:nvSpPr>
          <p:cNvPr id="238597" name="Dikdörtgen 1"/>
          <p:cNvSpPr>
            <a:spLocks noChangeArrowheads="1"/>
          </p:cNvSpPr>
          <p:nvPr/>
        </p:nvSpPr>
        <p:spPr bwMode="auto">
          <a:xfrm>
            <a:off x="749300" y="1677988"/>
            <a:ext cx="3479800" cy="1809750"/>
          </a:xfrm>
          <a:prstGeom prst="rect">
            <a:avLst/>
          </a:prstGeom>
          <a:solidFill>
            <a:srgbClr val="FFC000"/>
          </a:solidFill>
          <a:ln w="9525" algn="ctr">
            <a:solidFill>
              <a:srgbClr val="FFC000"/>
            </a:solidFill>
            <a:miter lim="800000"/>
            <a:headEnd/>
            <a:tailEnd/>
          </a:ln>
        </p:spPr>
        <p:txBody>
          <a:bodyPr wrap="none"/>
          <a:lstStyle/>
          <a:p>
            <a:r>
              <a:rPr lang="tr-TR">
                <a:solidFill>
                  <a:schemeClr val="tx1"/>
                </a:solidFill>
              </a:rPr>
              <a:t>Bölge Müdürlüğü’ne</a:t>
            </a:r>
          </a:p>
          <a:p>
            <a:r>
              <a:rPr lang="tr-TR">
                <a:solidFill>
                  <a:schemeClr val="tx1"/>
                </a:solidFill>
              </a:rPr>
              <a:t> Başvuru yapılır.</a:t>
            </a:r>
          </a:p>
          <a:p>
            <a:r>
              <a:rPr lang="tr-TR">
                <a:solidFill>
                  <a:schemeClr val="tx1"/>
                </a:solidFill>
              </a:rPr>
              <a:t>Bölge Müdürlüğü Ön </a:t>
            </a:r>
          </a:p>
          <a:p>
            <a:r>
              <a:rPr lang="tr-TR">
                <a:solidFill>
                  <a:schemeClr val="tx1"/>
                </a:solidFill>
              </a:rPr>
              <a:t>İncelemeyi yapar.</a:t>
            </a:r>
          </a:p>
          <a:p>
            <a:r>
              <a:rPr lang="tr-TR">
                <a:solidFill>
                  <a:schemeClr val="tx1"/>
                </a:solidFill>
              </a:rPr>
              <a:t>(İnceleme 15 iş gün)</a:t>
            </a:r>
          </a:p>
          <a:p>
            <a:endParaRPr lang="tr-TR">
              <a:solidFill>
                <a:schemeClr val="tx1"/>
              </a:solidFill>
            </a:endParaRPr>
          </a:p>
        </p:txBody>
      </p:sp>
      <p:sp>
        <p:nvSpPr>
          <p:cNvPr id="238598" name="Sağ Ok 3"/>
          <p:cNvSpPr>
            <a:spLocks noChangeArrowheads="1"/>
          </p:cNvSpPr>
          <p:nvPr/>
        </p:nvSpPr>
        <p:spPr bwMode="auto">
          <a:xfrm>
            <a:off x="173567" y="1985964"/>
            <a:ext cx="575733" cy="719137"/>
          </a:xfrm>
          <a:prstGeom prst="rightArrow">
            <a:avLst>
              <a:gd name="adj1" fmla="val 50000"/>
              <a:gd name="adj2" fmla="val 41181"/>
            </a:avLst>
          </a:prstGeom>
          <a:solidFill>
            <a:srgbClr val="FFFF99"/>
          </a:solidFill>
          <a:ln w="9525" algn="ctr">
            <a:solidFill>
              <a:schemeClr val="tx1"/>
            </a:solidFill>
            <a:miter lim="800000"/>
            <a:headEnd/>
            <a:tailEnd/>
          </a:ln>
        </p:spPr>
        <p:txBody>
          <a:bodyPr wrap="none"/>
          <a:lstStyle/>
          <a:p>
            <a:r>
              <a:rPr lang="tr-TR">
                <a:solidFill>
                  <a:schemeClr val="tx1"/>
                </a:solidFill>
              </a:rPr>
              <a:t>1</a:t>
            </a:r>
          </a:p>
        </p:txBody>
      </p:sp>
      <p:sp>
        <p:nvSpPr>
          <p:cNvPr id="238599" name="Sağ Ok 7"/>
          <p:cNvSpPr>
            <a:spLocks noChangeArrowheads="1"/>
          </p:cNvSpPr>
          <p:nvPr/>
        </p:nvSpPr>
        <p:spPr bwMode="auto">
          <a:xfrm>
            <a:off x="4229101" y="2071689"/>
            <a:ext cx="522817" cy="719137"/>
          </a:xfrm>
          <a:prstGeom prst="rightArrow">
            <a:avLst>
              <a:gd name="adj1" fmla="val 50000"/>
              <a:gd name="adj2" fmla="val 41181"/>
            </a:avLst>
          </a:prstGeom>
          <a:solidFill>
            <a:srgbClr val="FFC000"/>
          </a:solidFill>
          <a:ln w="9525" algn="ctr">
            <a:solidFill>
              <a:schemeClr val="tx1"/>
            </a:solidFill>
            <a:miter lim="800000"/>
            <a:headEnd/>
            <a:tailEnd/>
          </a:ln>
        </p:spPr>
        <p:txBody>
          <a:bodyPr wrap="none"/>
          <a:lstStyle/>
          <a:p>
            <a:r>
              <a:rPr lang="tr-TR">
                <a:solidFill>
                  <a:schemeClr val="tx1"/>
                </a:solidFill>
              </a:rPr>
              <a:t>2</a:t>
            </a:r>
          </a:p>
        </p:txBody>
      </p:sp>
      <p:sp>
        <p:nvSpPr>
          <p:cNvPr id="9" name="Dikdörtgen 8"/>
          <p:cNvSpPr/>
          <p:nvPr/>
        </p:nvSpPr>
        <p:spPr bwMode="auto">
          <a:xfrm>
            <a:off x="4751918" y="1692275"/>
            <a:ext cx="3551767" cy="1881188"/>
          </a:xfrm>
          <a:prstGeom prst="rect">
            <a:avLst/>
          </a:prstGeom>
          <a:solidFill>
            <a:schemeClr val="accent2">
              <a:lumMod val="20000"/>
              <a:lumOff val="80000"/>
            </a:schemeClr>
          </a:solidFill>
          <a:ln w="9525" cap="flat" cmpd="sng" algn="ctr">
            <a:solidFill>
              <a:schemeClr val="tx1"/>
            </a:solidFill>
            <a:prstDash val="solid"/>
            <a:miter lim="800000"/>
            <a:headEnd type="none" w="med" len="med"/>
            <a:tailEnd type="none" w="med" len="med"/>
          </a:ln>
          <a:effectLst/>
          <a:extLst/>
        </p:spPr>
        <p:txBody>
          <a:bodyPr wrap="none"/>
          <a:lstStyle/>
          <a:p>
            <a:pPr>
              <a:defRPr/>
            </a:pPr>
            <a:r>
              <a:rPr lang="tr-TR" dirty="0">
                <a:solidFill>
                  <a:schemeClr val="tx1"/>
                </a:solidFill>
              </a:rPr>
              <a:t>Bölge Müdürlüğü </a:t>
            </a:r>
          </a:p>
          <a:p>
            <a:pPr>
              <a:defRPr/>
            </a:pPr>
            <a:r>
              <a:rPr lang="tr-TR" dirty="0">
                <a:solidFill>
                  <a:schemeClr val="tx1"/>
                </a:solidFill>
              </a:rPr>
              <a:t>yaptığı Ön İnceleme </a:t>
            </a:r>
          </a:p>
          <a:p>
            <a:pPr>
              <a:defRPr/>
            </a:pPr>
            <a:r>
              <a:rPr lang="tr-TR" dirty="0">
                <a:solidFill>
                  <a:schemeClr val="tx1"/>
                </a:solidFill>
              </a:rPr>
              <a:t>sonuçlarını Risk Yönetimi </a:t>
            </a:r>
          </a:p>
          <a:p>
            <a:pPr>
              <a:defRPr/>
            </a:pPr>
            <a:r>
              <a:rPr lang="tr-TR" dirty="0">
                <a:solidFill>
                  <a:schemeClr val="tx1"/>
                </a:solidFill>
              </a:rPr>
              <a:t>ve Kontrol Genel</a:t>
            </a:r>
          </a:p>
          <a:p>
            <a:pPr>
              <a:defRPr/>
            </a:pPr>
            <a:r>
              <a:rPr lang="tr-TR" dirty="0">
                <a:solidFill>
                  <a:schemeClr val="tx1"/>
                </a:solidFill>
              </a:rPr>
              <a:t> Müdürlüğü’ne gönderir.</a:t>
            </a:r>
          </a:p>
          <a:p>
            <a:pPr>
              <a:defRPr/>
            </a:pPr>
            <a:r>
              <a:rPr lang="tr-TR" dirty="0">
                <a:solidFill>
                  <a:schemeClr val="tx1"/>
                </a:solidFill>
              </a:rPr>
              <a:t>(İnceleme 10 İş günü)</a:t>
            </a:r>
          </a:p>
          <a:p>
            <a:pPr>
              <a:defRPr/>
            </a:pPr>
            <a:endParaRPr lang="tr-TR" dirty="0">
              <a:solidFill>
                <a:schemeClr val="tx1"/>
              </a:solidFill>
            </a:endParaRPr>
          </a:p>
        </p:txBody>
      </p:sp>
      <p:sp>
        <p:nvSpPr>
          <p:cNvPr id="10" name="Sağ Ok 9"/>
          <p:cNvSpPr/>
          <p:nvPr/>
        </p:nvSpPr>
        <p:spPr bwMode="auto">
          <a:xfrm>
            <a:off x="8303684" y="2117725"/>
            <a:ext cx="522816" cy="719138"/>
          </a:xfrm>
          <a:prstGeom prst="rightArrow">
            <a:avLst>
              <a:gd name="adj1" fmla="val 50000"/>
              <a:gd name="adj2" fmla="val 41182"/>
            </a:avLst>
          </a:prstGeom>
          <a:solidFill>
            <a:schemeClr val="accent2">
              <a:lumMod val="20000"/>
              <a:lumOff val="80000"/>
            </a:schemeClr>
          </a:solidFill>
          <a:ln w="9525" cap="flat" cmpd="sng" algn="ctr">
            <a:solidFill>
              <a:schemeClr val="tx1"/>
            </a:solidFill>
            <a:prstDash val="solid"/>
            <a:miter lim="800000"/>
            <a:headEnd type="none" w="med" len="med"/>
            <a:tailEnd type="none" w="med" len="med"/>
          </a:ln>
          <a:effectLst/>
          <a:extLst/>
        </p:spPr>
        <p:txBody>
          <a:bodyPr wrap="none"/>
          <a:lstStyle/>
          <a:p>
            <a:pPr>
              <a:defRPr/>
            </a:pPr>
            <a:r>
              <a:rPr lang="tr-TR" dirty="0">
                <a:solidFill>
                  <a:schemeClr val="tx1"/>
                </a:solidFill>
              </a:rPr>
              <a:t>3</a:t>
            </a:r>
          </a:p>
        </p:txBody>
      </p:sp>
      <p:sp>
        <p:nvSpPr>
          <p:cNvPr id="238602" name="Dikdörtgen 10"/>
          <p:cNvSpPr>
            <a:spLocks noChangeArrowheads="1"/>
          </p:cNvSpPr>
          <p:nvPr/>
        </p:nvSpPr>
        <p:spPr bwMode="auto">
          <a:xfrm>
            <a:off x="8826501" y="1660525"/>
            <a:ext cx="3221567" cy="1912938"/>
          </a:xfrm>
          <a:prstGeom prst="rect">
            <a:avLst/>
          </a:prstGeom>
          <a:solidFill>
            <a:srgbClr val="EBB3CC"/>
          </a:solidFill>
          <a:ln w="9525" algn="ctr">
            <a:solidFill>
              <a:schemeClr val="tx1"/>
            </a:solidFill>
            <a:miter lim="800000"/>
            <a:headEnd/>
            <a:tailEnd/>
          </a:ln>
        </p:spPr>
        <p:txBody>
          <a:bodyPr wrap="none"/>
          <a:lstStyle/>
          <a:p>
            <a:r>
              <a:rPr lang="tr-TR">
                <a:solidFill>
                  <a:schemeClr val="tx1"/>
                </a:solidFill>
              </a:rPr>
              <a:t>Sonradan </a:t>
            </a:r>
          </a:p>
          <a:p>
            <a:r>
              <a:rPr lang="tr-TR">
                <a:solidFill>
                  <a:schemeClr val="tx1"/>
                </a:solidFill>
              </a:rPr>
              <a:t>Kontrol yetkilisi</a:t>
            </a:r>
          </a:p>
          <a:p>
            <a:r>
              <a:rPr lang="tr-TR">
                <a:solidFill>
                  <a:schemeClr val="tx1"/>
                </a:solidFill>
              </a:rPr>
              <a:t>tarafından </a:t>
            </a:r>
          </a:p>
          <a:p>
            <a:r>
              <a:rPr lang="tr-TR">
                <a:solidFill>
                  <a:schemeClr val="tx1"/>
                </a:solidFill>
              </a:rPr>
              <a:t>Yerinde İnceleme</a:t>
            </a:r>
          </a:p>
          <a:p>
            <a:r>
              <a:rPr lang="tr-TR">
                <a:solidFill>
                  <a:schemeClr val="tx1"/>
                </a:solidFill>
              </a:rPr>
              <a:t>yapılır. Rapor hazırlanır.</a:t>
            </a:r>
          </a:p>
          <a:p>
            <a:r>
              <a:rPr lang="tr-TR">
                <a:solidFill>
                  <a:schemeClr val="tx1"/>
                </a:solidFill>
              </a:rPr>
              <a:t>(İnceleme 30 İş günü)</a:t>
            </a:r>
          </a:p>
          <a:p>
            <a:endParaRPr lang="tr-TR">
              <a:solidFill>
                <a:schemeClr val="tx1"/>
              </a:solidFill>
            </a:endParaRPr>
          </a:p>
        </p:txBody>
      </p:sp>
      <p:sp>
        <p:nvSpPr>
          <p:cNvPr id="238603" name="Aşağı Ok 5"/>
          <p:cNvSpPr>
            <a:spLocks noChangeArrowheads="1"/>
          </p:cNvSpPr>
          <p:nvPr/>
        </p:nvSpPr>
        <p:spPr bwMode="auto">
          <a:xfrm>
            <a:off x="10033001" y="3573464"/>
            <a:ext cx="1056217" cy="719137"/>
          </a:xfrm>
          <a:prstGeom prst="downArrow">
            <a:avLst>
              <a:gd name="adj1" fmla="val 50000"/>
              <a:gd name="adj2" fmla="val 50000"/>
            </a:avLst>
          </a:prstGeom>
          <a:solidFill>
            <a:srgbClr val="EBB3CC"/>
          </a:solidFill>
          <a:ln w="9525" algn="ctr">
            <a:solidFill>
              <a:schemeClr val="tx1"/>
            </a:solidFill>
            <a:miter lim="800000"/>
            <a:headEnd/>
            <a:tailEnd/>
          </a:ln>
        </p:spPr>
        <p:txBody>
          <a:bodyPr wrap="none"/>
          <a:lstStyle/>
          <a:p>
            <a:r>
              <a:rPr lang="tr-TR" b="1"/>
              <a:t>4</a:t>
            </a:r>
          </a:p>
        </p:txBody>
      </p:sp>
      <p:sp>
        <p:nvSpPr>
          <p:cNvPr id="238604" name="Dikdörtgen 12"/>
          <p:cNvSpPr>
            <a:spLocks noChangeArrowheads="1"/>
          </p:cNvSpPr>
          <p:nvPr/>
        </p:nvSpPr>
        <p:spPr bwMode="auto">
          <a:xfrm>
            <a:off x="8760884" y="4292601"/>
            <a:ext cx="3251200" cy="1814513"/>
          </a:xfrm>
          <a:prstGeom prst="rect">
            <a:avLst/>
          </a:prstGeom>
          <a:solidFill>
            <a:srgbClr val="99FF99"/>
          </a:solidFill>
          <a:ln w="9525" algn="ctr">
            <a:solidFill>
              <a:srgbClr val="FFC000"/>
            </a:solidFill>
            <a:miter lim="800000"/>
            <a:headEnd/>
            <a:tailEnd/>
          </a:ln>
        </p:spPr>
        <p:txBody>
          <a:bodyPr wrap="none"/>
          <a:lstStyle/>
          <a:p>
            <a:r>
              <a:rPr lang="tr-TR">
                <a:solidFill>
                  <a:schemeClr val="tx1"/>
                </a:solidFill>
              </a:rPr>
              <a:t>Rapor üzerinde</a:t>
            </a:r>
          </a:p>
          <a:p>
            <a:r>
              <a:rPr lang="tr-TR">
                <a:solidFill>
                  <a:schemeClr val="tx1"/>
                </a:solidFill>
              </a:rPr>
              <a:t>gerekli değerlendirme</a:t>
            </a:r>
          </a:p>
          <a:p>
            <a:r>
              <a:rPr lang="tr-TR">
                <a:solidFill>
                  <a:schemeClr val="tx1"/>
                </a:solidFill>
              </a:rPr>
              <a:t>yapılır.</a:t>
            </a:r>
          </a:p>
          <a:p>
            <a:r>
              <a:rPr lang="tr-TR">
                <a:solidFill>
                  <a:schemeClr val="tx1"/>
                </a:solidFill>
              </a:rPr>
              <a:t>Bölge Müdürlüğü’ne </a:t>
            </a:r>
          </a:p>
          <a:p>
            <a:r>
              <a:rPr lang="tr-TR">
                <a:solidFill>
                  <a:schemeClr val="tx1"/>
                </a:solidFill>
              </a:rPr>
              <a:t>Gönderilir. </a:t>
            </a:r>
          </a:p>
          <a:p>
            <a:r>
              <a:rPr lang="tr-TR">
                <a:solidFill>
                  <a:schemeClr val="tx1"/>
                </a:solidFill>
              </a:rPr>
              <a:t>(İnceleme 10 İş günü)</a:t>
            </a:r>
          </a:p>
          <a:p>
            <a:endParaRPr lang="tr-TR">
              <a:solidFill>
                <a:schemeClr val="tx1"/>
              </a:solidFill>
            </a:endParaRPr>
          </a:p>
          <a:p>
            <a:endParaRPr lang="tr-TR">
              <a:solidFill>
                <a:schemeClr val="tx1"/>
              </a:solidFill>
            </a:endParaRPr>
          </a:p>
          <a:p>
            <a:endParaRPr lang="tr-TR">
              <a:solidFill>
                <a:schemeClr val="tx1"/>
              </a:solidFill>
            </a:endParaRPr>
          </a:p>
        </p:txBody>
      </p:sp>
      <p:sp>
        <p:nvSpPr>
          <p:cNvPr id="238605" name="Sol Ok 6"/>
          <p:cNvSpPr>
            <a:spLocks noChangeArrowheads="1"/>
          </p:cNvSpPr>
          <p:nvPr/>
        </p:nvSpPr>
        <p:spPr bwMode="auto">
          <a:xfrm>
            <a:off x="8193617" y="4967289"/>
            <a:ext cx="567267" cy="720725"/>
          </a:xfrm>
          <a:prstGeom prst="leftArrow">
            <a:avLst>
              <a:gd name="adj1" fmla="val 50000"/>
              <a:gd name="adj2" fmla="val 50000"/>
            </a:avLst>
          </a:prstGeom>
          <a:solidFill>
            <a:srgbClr val="99FF99"/>
          </a:solidFill>
          <a:ln w="9525" algn="ctr">
            <a:solidFill>
              <a:schemeClr val="tx1"/>
            </a:solidFill>
            <a:miter lim="800000"/>
            <a:headEnd/>
            <a:tailEnd/>
          </a:ln>
        </p:spPr>
        <p:txBody>
          <a:bodyPr wrap="none"/>
          <a:lstStyle/>
          <a:p>
            <a:r>
              <a:rPr lang="tr-TR" b="1"/>
              <a:t>5</a:t>
            </a:r>
          </a:p>
        </p:txBody>
      </p:sp>
      <p:sp>
        <p:nvSpPr>
          <p:cNvPr id="16" name="Dikdörtgen 15"/>
          <p:cNvSpPr/>
          <p:nvPr/>
        </p:nvSpPr>
        <p:spPr bwMode="auto">
          <a:xfrm>
            <a:off x="4491567" y="4292601"/>
            <a:ext cx="3702051" cy="1820863"/>
          </a:xfrm>
          <a:prstGeom prst="rect">
            <a:avLst/>
          </a:prstGeom>
          <a:solidFill>
            <a:schemeClr val="accent2">
              <a:lumMod val="20000"/>
              <a:lumOff val="80000"/>
            </a:schemeClr>
          </a:solidFill>
          <a:ln w="9525" cap="flat" cmpd="sng" algn="ctr">
            <a:solidFill>
              <a:schemeClr val="tx1"/>
            </a:solidFill>
            <a:prstDash val="solid"/>
            <a:miter lim="800000"/>
            <a:headEnd type="none" w="med" len="med"/>
            <a:tailEnd type="none" w="med" len="med"/>
          </a:ln>
          <a:effectLst/>
          <a:extLst/>
        </p:spPr>
        <p:txBody>
          <a:bodyPr wrap="none"/>
          <a:lstStyle/>
          <a:p>
            <a:pPr>
              <a:defRPr/>
            </a:pPr>
            <a:endParaRPr lang="tr-TR" dirty="0">
              <a:solidFill>
                <a:schemeClr val="tx1"/>
              </a:solidFill>
            </a:endParaRPr>
          </a:p>
          <a:p>
            <a:pPr>
              <a:defRPr/>
            </a:pPr>
            <a:r>
              <a:rPr lang="tr-TR" dirty="0">
                <a:solidFill>
                  <a:schemeClr val="tx1"/>
                </a:solidFill>
              </a:rPr>
              <a:t>Bölge Müdürlüğü </a:t>
            </a:r>
          </a:p>
          <a:p>
            <a:pPr>
              <a:defRPr/>
            </a:pPr>
            <a:r>
              <a:rPr lang="tr-TR" dirty="0">
                <a:solidFill>
                  <a:schemeClr val="tx1"/>
                </a:solidFill>
              </a:rPr>
              <a:t>Tarafından sertifika </a:t>
            </a:r>
          </a:p>
          <a:p>
            <a:pPr>
              <a:defRPr/>
            </a:pPr>
            <a:r>
              <a:rPr lang="tr-TR" dirty="0">
                <a:solidFill>
                  <a:schemeClr val="tx1"/>
                </a:solidFill>
              </a:rPr>
              <a:t>Düzenlenir.</a:t>
            </a:r>
          </a:p>
          <a:p>
            <a:pPr>
              <a:defRPr/>
            </a:pPr>
            <a:endParaRPr lang="tr-TR" dirty="0">
              <a:solidFill>
                <a:schemeClr val="tx1"/>
              </a:solidFill>
            </a:endParaRPr>
          </a:p>
        </p:txBody>
      </p:sp>
    </p:spTree>
    <p:extLst>
      <p:ext uri="{BB962C8B-B14F-4D97-AF65-F5344CB8AC3E}">
        <p14:creationId xmlns:p14="http://schemas.microsoft.com/office/powerpoint/2010/main" val="36639629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2444290">
                                            <p:txEl>
                                              <p:pRg st="0" end="0"/>
                                            </p:txEl>
                                          </p:spTgt>
                                        </p:tgtEl>
                                        <p:attrNameLst>
                                          <p:attrName>style.visibility</p:attrName>
                                        </p:attrNameLst>
                                      </p:cBhvr>
                                      <p:to>
                                        <p:strVal val="visible"/>
                                      </p:to>
                                    </p:set>
                                    <p:animEffect transition="in" filter="box(out)">
                                      <p:cBhvr>
                                        <p:cTn id="7" dur="10"/>
                                        <p:tgtEl>
                                          <p:spTgt spid="244429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nodePh="1">
                                  <p:stCondLst>
                                    <p:cond delay="0"/>
                                  </p:stCondLst>
                                  <p:endCondLst>
                                    <p:cond evt="begin" delay="0">
                                      <p:tn val="10"/>
                                    </p:cond>
                                  </p:endCondLst>
                                  <p:childTnLst>
                                    <p:set>
                                      <p:cBhvr>
                                        <p:cTn id="11" dur="1" fill="hold">
                                          <p:stCondLst>
                                            <p:cond delay="0"/>
                                          </p:stCondLst>
                                        </p:cTn>
                                        <p:tgtEl>
                                          <p:spTgt spid="2444291">
                                            <p:txEl>
                                              <p:pRg st="0" end="0"/>
                                            </p:txEl>
                                          </p:spTgt>
                                        </p:tgtEl>
                                        <p:attrNameLst>
                                          <p:attrName>style.visibility</p:attrName>
                                        </p:attrNameLst>
                                      </p:cBhvr>
                                      <p:to>
                                        <p:strVal val="visible"/>
                                      </p:to>
                                    </p:set>
                                    <p:animEffect transition="in" filter="box(out)">
                                      <p:cBhvr>
                                        <p:cTn id="12" dur="500"/>
                                        <p:tgtEl>
                                          <p:spTgt spid="2444291">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4290" grpId="0" build="p" autoUpdateAnimBg="0"/>
      <p:bldP spid="2444291"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YETKİLENDİRİLMİŞ YÜKÜMLÜ</a:t>
            </a:r>
            <a:endParaRPr lang="tr-TR" dirty="0"/>
          </a:p>
        </p:txBody>
      </p:sp>
      <p:sp>
        <p:nvSpPr>
          <p:cNvPr id="3" name="İçerik Yer Tutucusu 2"/>
          <p:cNvSpPr>
            <a:spLocks noGrp="1"/>
          </p:cNvSpPr>
          <p:nvPr>
            <p:ph idx="1"/>
          </p:nvPr>
        </p:nvSpPr>
        <p:spPr/>
        <p:txBody>
          <a:bodyPr/>
          <a:lstStyle/>
          <a:p>
            <a:r>
              <a:rPr lang="tr-TR" dirty="0" smtClean="0"/>
              <a:t>Başvurular nereye yapılır ve nasıl değerlendirilir?</a:t>
            </a:r>
          </a:p>
          <a:p>
            <a:pPr marL="0" indent="0">
              <a:buNone/>
            </a:pPr>
            <a:r>
              <a:rPr lang="tr-TR" dirty="0" smtClean="0"/>
              <a:t> 1-BAŞVURU: Başvuru formu ile ilgili Bölge Müdürlüğüne yapılır. </a:t>
            </a:r>
          </a:p>
          <a:p>
            <a:pPr marL="0" indent="0">
              <a:buNone/>
            </a:pPr>
            <a:r>
              <a:rPr lang="tr-TR" dirty="0" smtClean="0"/>
              <a:t> 2-ÖN İNCELEME: Bölge Müdürlüğü belgelerin ve şartların sağlandığını tespit ederek sonucu Genel Müdürlüğe gönderir. </a:t>
            </a:r>
          </a:p>
          <a:p>
            <a:pPr marL="0" indent="0">
              <a:buNone/>
            </a:pPr>
            <a:r>
              <a:rPr lang="tr-TR" dirty="0"/>
              <a:t> </a:t>
            </a:r>
            <a:r>
              <a:rPr lang="tr-TR" dirty="0" smtClean="0"/>
              <a:t>3-YERİNDE İNCELEME: Yerinde inceleme, denetim elemanınca yapılır. Hazırlanan raporu Genel Müdürlüğe gönderir. </a:t>
            </a:r>
          </a:p>
          <a:p>
            <a:pPr marL="0" indent="0">
              <a:buNone/>
            </a:pPr>
            <a:r>
              <a:rPr lang="tr-TR" dirty="0"/>
              <a:t> </a:t>
            </a:r>
            <a:r>
              <a:rPr lang="tr-TR" dirty="0" smtClean="0"/>
              <a:t>4-DEĞERLENDİRME: Genel Müdürlük rapor üzerinde gerekli değerlendirmeyi yaparak sonucu Bölge Müdürlüğüne bildirir.</a:t>
            </a:r>
          </a:p>
          <a:p>
            <a:pPr marL="0" indent="0">
              <a:buNone/>
            </a:pPr>
            <a:r>
              <a:rPr lang="tr-TR" dirty="0" smtClean="0"/>
              <a:t> 5-DÜZENLEME: Bölge Müdürlüğü gerekli işlemleri yapar.</a:t>
            </a:r>
            <a:endParaRPr lang="tr-TR" dirty="0"/>
          </a:p>
        </p:txBody>
      </p:sp>
    </p:spTree>
    <p:extLst>
      <p:ext uri="{BB962C8B-B14F-4D97-AF65-F5344CB8AC3E}">
        <p14:creationId xmlns:p14="http://schemas.microsoft.com/office/powerpoint/2010/main" val="2998869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609600"/>
            <a:ext cx="8596313" cy="1320800"/>
          </a:xfrm>
        </p:spPr>
        <p:txBody>
          <a:bodyPr>
            <a:normAutofit/>
          </a:bodyPr>
          <a:lstStyle/>
          <a:p>
            <a:pPr algn="ctr"/>
            <a:r>
              <a:rPr lang="tr-TR" b="1" dirty="0" smtClean="0">
                <a:solidFill>
                  <a:srgbClr val="FF0000"/>
                </a:solidFill>
                <a:effectLst>
                  <a:outerShdw blurRad="38100" dist="38100" dir="2700000" algn="tl">
                    <a:srgbClr val="000000">
                      <a:alpha val="43137"/>
                    </a:srgbClr>
                  </a:outerShdw>
                </a:effectLst>
              </a:rPr>
              <a:t>GÜMRÜK MEVZUATININ TEMEL UNSURLARI</a:t>
            </a:r>
            <a:endParaRPr lang="tr-TR" b="1" dirty="0">
              <a:solidFill>
                <a:srgbClr val="FF0000"/>
              </a:solidFill>
              <a:effectLst>
                <a:outerShdw blurRad="38100" dist="38100" dir="2700000" algn="tl">
                  <a:srgbClr val="000000">
                    <a:alpha val="43137"/>
                  </a:srgbClr>
                </a:outerShdw>
              </a:effectLst>
            </a:endParaRPr>
          </a:p>
        </p:txBody>
      </p:sp>
      <p:sp>
        <p:nvSpPr>
          <p:cNvPr id="4" name="3 Aşağı Ok"/>
          <p:cNvSpPr/>
          <p:nvPr/>
        </p:nvSpPr>
        <p:spPr>
          <a:xfrm>
            <a:off x="3319367" y="2134342"/>
            <a:ext cx="3072983" cy="1364105"/>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smtClean="0">
                <a:solidFill>
                  <a:schemeClr val="bg1"/>
                </a:solidFill>
                <a:effectLst>
                  <a:outerShdw blurRad="38100" dist="38100" dir="2700000" algn="tl">
                    <a:srgbClr val="000000">
                      <a:alpha val="43137"/>
                    </a:srgbClr>
                  </a:outerShdw>
                </a:effectLst>
              </a:rPr>
              <a:t>TARİFE</a:t>
            </a:r>
            <a:endParaRPr lang="tr-TR" sz="2800" dirty="0">
              <a:solidFill>
                <a:schemeClr val="bg1"/>
              </a:solidFill>
              <a:effectLst>
                <a:outerShdw blurRad="38100" dist="38100" dir="2700000" algn="tl">
                  <a:srgbClr val="000000">
                    <a:alpha val="43137"/>
                  </a:srgbClr>
                </a:outerShdw>
              </a:effectLst>
            </a:endParaRPr>
          </a:p>
        </p:txBody>
      </p:sp>
      <p:sp>
        <p:nvSpPr>
          <p:cNvPr id="5" name="4 Sağ Ok"/>
          <p:cNvSpPr/>
          <p:nvPr/>
        </p:nvSpPr>
        <p:spPr>
          <a:xfrm>
            <a:off x="381294" y="3132941"/>
            <a:ext cx="2938073" cy="15589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smtClean="0"/>
              <a:t>KIYMET</a:t>
            </a:r>
            <a:endParaRPr lang="tr-TR" sz="3200" dirty="0"/>
          </a:p>
        </p:txBody>
      </p:sp>
      <p:sp>
        <p:nvSpPr>
          <p:cNvPr id="6" name="5 Sağ Ok"/>
          <p:cNvSpPr/>
          <p:nvPr/>
        </p:nvSpPr>
        <p:spPr>
          <a:xfrm rot="10800000" flipV="1">
            <a:off x="6452310" y="3102959"/>
            <a:ext cx="2458387" cy="16189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smtClean="0"/>
              <a:t>MENŞE</a:t>
            </a:r>
            <a:endParaRPr lang="tr-TR" sz="3200" dirty="0"/>
          </a:p>
        </p:txBody>
      </p:sp>
      <p:sp>
        <p:nvSpPr>
          <p:cNvPr id="9" name="8 Oval"/>
          <p:cNvSpPr/>
          <p:nvPr/>
        </p:nvSpPr>
        <p:spPr>
          <a:xfrm>
            <a:off x="3379327" y="3498447"/>
            <a:ext cx="3013023"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rgbClr val="FF0000"/>
                </a:solidFill>
              </a:rPr>
              <a:t>Gümrük  Mevzuatı</a:t>
            </a:r>
            <a:endParaRPr lang="tr-TR" sz="2400" b="1" dirty="0">
              <a:solidFill>
                <a:srgbClr val="FF0000"/>
              </a:solidFill>
            </a:endParaRPr>
          </a:p>
        </p:txBody>
      </p:sp>
      <p:sp>
        <p:nvSpPr>
          <p:cNvPr id="8" name="7 Sağ Ok"/>
          <p:cNvSpPr/>
          <p:nvPr/>
        </p:nvSpPr>
        <p:spPr>
          <a:xfrm rot="5400000" flipH="1">
            <a:off x="4181301" y="3563489"/>
            <a:ext cx="1469036" cy="3192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2400" b="1" dirty="0" smtClean="0">
                <a:solidFill>
                  <a:schemeClr val="bg1"/>
                </a:solidFill>
                <a:effectLst>
                  <a:outerShdw blurRad="38100" dist="38100" dir="2700000" algn="tl">
                    <a:srgbClr val="000000">
                      <a:alpha val="43137"/>
                    </a:srgbClr>
                  </a:outerShdw>
                </a:effectLst>
              </a:rPr>
              <a:t>GÜM.</a:t>
            </a:r>
          </a:p>
          <a:p>
            <a:pPr lvl="0" algn="ctr"/>
            <a:r>
              <a:rPr lang="tr-TR" sz="2400" b="1" dirty="0" smtClean="0">
                <a:solidFill>
                  <a:schemeClr val="bg1"/>
                </a:solidFill>
                <a:effectLst>
                  <a:outerShdw blurRad="38100" dist="38100" dir="2700000" algn="tl">
                    <a:srgbClr val="000000">
                      <a:alpha val="43137"/>
                    </a:srgbClr>
                  </a:outerShdw>
                </a:effectLst>
              </a:rPr>
              <a:t>ONAY.</a:t>
            </a:r>
          </a:p>
          <a:p>
            <a:pPr lvl="0" algn="ctr"/>
            <a:r>
              <a:rPr lang="tr-TR" sz="2400" b="1" dirty="0" smtClean="0">
                <a:solidFill>
                  <a:schemeClr val="bg1"/>
                </a:solidFill>
                <a:effectLst>
                  <a:outerShdw blurRad="38100" dist="38100" dir="2700000" algn="tl">
                    <a:srgbClr val="000000">
                      <a:alpha val="43137"/>
                    </a:srgbClr>
                  </a:outerShdw>
                </a:effectLst>
              </a:rPr>
              <a:t>İŞL.</a:t>
            </a:r>
          </a:p>
          <a:p>
            <a:pPr lvl="0" algn="ctr"/>
            <a:r>
              <a:rPr lang="tr-TR" sz="2400" b="1" dirty="0" smtClean="0">
                <a:solidFill>
                  <a:schemeClr val="bg1"/>
                </a:solidFill>
                <a:effectLst>
                  <a:outerShdw blurRad="38100" dist="38100" dir="2700000" algn="tl">
                    <a:srgbClr val="000000">
                      <a:alpha val="43137"/>
                    </a:srgbClr>
                  </a:outerShdw>
                </a:effectLst>
              </a:rPr>
              <a:t>KULL</a:t>
            </a:r>
            <a:r>
              <a:rPr lang="tr-TR" sz="2400" b="1" dirty="0" smtClean="0">
                <a:solidFill>
                  <a:srgbClr val="FF0000"/>
                </a:solidFill>
              </a:rPr>
              <a:t>.</a:t>
            </a:r>
            <a:endParaRPr lang="tr-TR" sz="2400" b="1" dirty="0">
              <a:solidFill>
                <a:srgbClr val="FF0000"/>
              </a:solidFill>
            </a:endParaRPr>
          </a:p>
        </p:txBody>
      </p:sp>
    </p:spTree>
    <p:extLst>
      <p:ext uri="{BB962C8B-B14F-4D97-AF65-F5344CB8AC3E}">
        <p14:creationId xmlns:p14="http://schemas.microsoft.com/office/powerpoint/2010/main" val="29965408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latin typeface="Tahoma" pitchFamily="34" charset="0"/>
              </a:rPr>
              <a:t>Eşyanın tanımı (tarife pozisyonu)</a:t>
            </a:r>
            <a:endParaRPr lang="tr-TR" dirty="0"/>
          </a:p>
        </p:txBody>
      </p:sp>
      <p:sp>
        <p:nvSpPr>
          <p:cNvPr id="3" name="2 İçerik Yer Tutucusu"/>
          <p:cNvSpPr>
            <a:spLocks noGrp="1"/>
          </p:cNvSpPr>
          <p:nvPr>
            <p:ph idx="1"/>
          </p:nvPr>
        </p:nvSpPr>
        <p:spPr/>
        <p:txBody>
          <a:bodyPr/>
          <a:lstStyle/>
          <a:p>
            <a:pPr marL="184150" indent="0">
              <a:buNone/>
              <a:defRPr/>
            </a:pPr>
            <a:r>
              <a:rPr lang="tr-TR" dirty="0" smtClean="0">
                <a:cs typeface="Tahoma" pitchFamily="34" charset="0"/>
              </a:rPr>
              <a:t>Gümrük Tarifesi, uluslararası ticarette konu bir eşyaya;</a:t>
            </a:r>
          </a:p>
          <a:p>
            <a:pPr marL="723900" indent="-368300">
              <a:buFont typeface="Wingdings" pitchFamily="2" charset="2"/>
              <a:buChar char="§"/>
              <a:defRPr/>
            </a:pPr>
            <a:r>
              <a:rPr lang="tr-TR" dirty="0" smtClean="0">
                <a:cs typeface="Tahoma" pitchFamily="34" charset="0"/>
              </a:rPr>
              <a:t>Gümrük vergisinin, </a:t>
            </a:r>
          </a:p>
          <a:p>
            <a:pPr marL="723900" indent="-368300">
              <a:buFont typeface="Wingdings" pitchFamily="2" charset="2"/>
              <a:buChar char="§"/>
              <a:defRPr/>
            </a:pPr>
            <a:r>
              <a:rPr lang="tr-TR" dirty="0" smtClean="0">
                <a:cs typeface="Tahoma" pitchFamily="34" charset="0"/>
              </a:rPr>
              <a:t>Dış ticaret politikası önlemlerinin </a:t>
            </a:r>
          </a:p>
          <a:p>
            <a:pPr marL="184150" indent="0">
              <a:buFontTx/>
              <a:buNone/>
              <a:defRPr/>
            </a:pPr>
            <a:r>
              <a:rPr lang="tr-TR" dirty="0" smtClean="0">
                <a:cs typeface="Tahoma" pitchFamily="34" charset="0"/>
              </a:rPr>
              <a:t>Doğru olarak uygulanabilmesi amacıyla, bu eşya için belirlenmiş ve uluslararası kabul görmüş ortak bir tanım ve kodlama sistemidir. (G.T.İ.P.)</a:t>
            </a:r>
          </a:p>
          <a:p>
            <a:pPr marL="469900" indent="-285750">
              <a:defRPr/>
            </a:pPr>
            <a:r>
              <a:rPr lang="tr-TR" dirty="0">
                <a:cs typeface="Times New Roman" pitchFamily="18" charset="0"/>
              </a:rPr>
              <a:t>Eşyanın cins, nevi ve niteliklerine göre sistematik bir şekilde numaralandırılarak sınıflandırıldığı ve alınacak gümrük vergisi oranlarının </a:t>
            </a:r>
            <a:r>
              <a:rPr lang="tr-TR" dirty="0" smtClean="0">
                <a:cs typeface="Times New Roman" pitchFamily="18" charset="0"/>
              </a:rPr>
              <a:t>gösterildiği cetveldir</a:t>
            </a:r>
            <a:r>
              <a:rPr lang="tr-TR" dirty="0">
                <a:cs typeface="Times New Roman" pitchFamily="18" charset="0"/>
              </a:rPr>
              <a:t>.</a:t>
            </a:r>
            <a:endParaRPr lang="tr-TR" dirty="0"/>
          </a:p>
          <a:p>
            <a:pPr marL="184150" indent="0">
              <a:buFontTx/>
              <a:buNone/>
              <a:defRPr/>
            </a:pPr>
            <a:endParaRPr lang="tr-TR" dirty="0" smtClean="0">
              <a:cs typeface="Tahoma" pitchFamily="34" charset="0"/>
            </a:endParaRPr>
          </a:p>
          <a:p>
            <a:endParaRPr lang="tr-TR" dirty="0"/>
          </a:p>
        </p:txBody>
      </p:sp>
    </p:spTree>
    <p:extLst>
      <p:ext uri="{BB962C8B-B14F-4D97-AF65-F5344CB8AC3E}">
        <p14:creationId xmlns:p14="http://schemas.microsoft.com/office/powerpoint/2010/main" val="617610709"/>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968</TotalTime>
  <Words>6056</Words>
  <Application>Microsoft Office PowerPoint</Application>
  <PresentationFormat>Geniş ekran</PresentationFormat>
  <Paragraphs>557</Paragraphs>
  <Slides>78</Slides>
  <Notes>0</Notes>
  <HiddenSlides>0</HiddenSlides>
  <MMClips>0</MMClips>
  <ScaleCrop>false</ScaleCrop>
  <HeadingPairs>
    <vt:vector size="8" baseType="variant">
      <vt:variant>
        <vt:lpstr>Kullanılan Yazı Tipleri</vt:lpstr>
      </vt:variant>
      <vt:variant>
        <vt:i4>10</vt:i4>
      </vt:variant>
      <vt:variant>
        <vt:lpstr>Tema</vt:lpstr>
      </vt:variant>
      <vt:variant>
        <vt:i4>1</vt:i4>
      </vt:variant>
      <vt:variant>
        <vt:lpstr>Eklenmiş OLE Hizmet Programları</vt:lpstr>
      </vt:variant>
      <vt:variant>
        <vt:i4>1</vt:i4>
      </vt:variant>
      <vt:variant>
        <vt:lpstr>Slayt Başlıkları</vt:lpstr>
      </vt:variant>
      <vt:variant>
        <vt:i4>78</vt:i4>
      </vt:variant>
    </vt:vector>
  </HeadingPairs>
  <TitlesOfParts>
    <vt:vector size="90" baseType="lpstr">
      <vt:lpstr>Arial</vt:lpstr>
      <vt:lpstr>Comic Sans MS</vt:lpstr>
      <vt:lpstr>FrankRuehl</vt:lpstr>
      <vt:lpstr>New York</vt:lpstr>
      <vt:lpstr>Tahoma</vt:lpstr>
      <vt:lpstr>Times New Roman</vt:lpstr>
      <vt:lpstr>Trebuchet MS</vt:lpstr>
      <vt:lpstr>Wingdings</vt:lpstr>
      <vt:lpstr>Wingdings 2</vt:lpstr>
      <vt:lpstr>Wingdings 3</vt:lpstr>
      <vt:lpstr>Yüzeyler</vt:lpstr>
      <vt:lpstr>Belge</vt:lpstr>
      <vt:lpstr>PowerPoint Sunusu</vt:lpstr>
      <vt:lpstr>       AYVALIK GÜMRÜK MÜDÜRLÜĞÜ</vt:lpstr>
      <vt:lpstr>AYVALIK GÜMRÜK MÜDÜRLÜĞÜ</vt:lpstr>
      <vt:lpstr>Ülkemizde Dış Ticaret </vt:lpstr>
      <vt:lpstr>Gümrük mevzuatı</vt:lpstr>
      <vt:lpstr>GÜMRÜK MEVZUATI  </vt:lpstr>
      <vt:lpstr>Temsil Hakkı </vt:lpstr>
      <vt:lpstr>GÜMRÜK MEVZUATININ TEMEL UNSURLARI</vt:lpstr>
      <vt:lpstr>Eşyanın tanımı (tarife pozisyonu)</vt:lpstr>
      <vt:lpstr>EŞYANIN MENŞEİ</vt:lpstr>
      <vt:lpstr>Eşyanın gümrükçe onaylanmış bir işlem veya kullanıma tabi tutulması</vt:lpstr>
      <vt:lpstr>GÜMRÜK REJİMİ NEDİR?</vt:lpstr>
      <vt:lpstr>GÜMRÜK MÜDÜRLÜKLERİNİN SINIFLANDIRILMASI</vt:lpstr>
      <vt:lpstr>İHTİSAS GÜMRÜĞÜ UYGULAMASI</vt:lpstr>
      <vt:lpstr>İHTİSAS GÜMRÜĞÜ UYGULAMASI</vt:lpstr>
      <vt:lpstr>  GÜMRÜKÇE ONAYLANMIŞ İŞLEM VE KULLANIMA TABİ TUTMA Eşyanın Bir Gümrük Rejimine Tabi Tutulması</vt:lpstr>
      <vt:lpstr>SERBEST DOLAŞIMA GİRİŞ REJİMİ</vt:lpstr>
      <vt:lpstr>Gümrük Vergisi Hesaplanmasında ÖLÇÜTLER</vt:lpstr>
      <vt:lpstr>VERGİLER</vt:lpstr>
      <vt:lpstr>GÜMRÜK VERGİLERİ</vt:lpstr>
      <vt:lpstr>TRANSİT REJİMİ (G.K. Md.84…92,G.Y. Md.212…)</vt:lpstr>
      <vt:lpstr>İHRACAT REJİMİ: (G.K.150-151,G.Y.415-…)</vt:lpstr>
      <vt:lpstr>İHRACAT REJİMİ: (G.K.150-151,G.Y.415-…)</vt:lpstr>
      <vt:lpstr> Fiili ihracat:</vt:lpstr>
      <vt:lpstr>. İHRACI YASAK MALLAR LİSTESİ (EK-1)18.09.2009 tarih ve 27353 sayılı R.G</vt:lpstr>
      <vt:lpstr>İHRACI ÖN İZNE BAĞLI MALLAR-1</vt:lpstr>
      <vt:lpstr>İHRACI ÖN İZNE BAĞLI MALLAR-2</vt:lpstr>
      <vt:lpstr>İHRACI ÖN İZNE BAĞLI MALLAR-3</vt:lpstr>
      <vt:lpstr>Dahilde İşleme Rejimi</vt:lpstr>
      <vt:lpstr>Dahilde İşleme Rejimi</vt:lpstr>
      <vt:lpstr>Dahilde işleme izni</vt:lpstr>
      <vt:lpstr>  İznin geçerlilik süresi</vt:lpstr>
      <vt:lpstr>Hariçte İşleme Rejimi:</vt:lpstr>
      <vt:lpstr>Beyanın Kontrol Türleri</vt:lpstr>
      <vt:lpstr>Eşyanın Muayenesi</vt:lpstr>
      <vt:lpstr> Belge kontrolü</vt:lpstr>
      <vt:lpstr> Beyannameye eklenecek belgeler (G.Y. Md. 114)</vt:lpstr>
      <vt:lpstr> Taşıma belgeleri (G.Y. Md.118)</vt:lpstr>
      <vt:lpstr>İTHALAT İÇİN GEREKLİ BELGELER</vt:lpstr>
      <vt:lpstr>İHRACAT İÇİN GEREKLİ BELGELER</vt:lpstr>
      <vt:lpstr>ATR DOLAŞIM BELGESİ</vt:lpstr>
      <vt:lpstr>PowerPoint Sunusu</vt:lpstr>
      <vt:lpstr>EUR.1 DOLAŞIM SERTİFİKASI</vt:lpstr>
      <vt:lpstr>PowerPoint Sunusu</vt:lpstr>
      <vt:lpstr>EUR.MED DOLAŞIM BELGESİ</vt:lpstr>
      <vt:lpstr>EUR-MED ÜLKELERİ </vt:lpstr>
      <vt:lpstr>FORM.A BELGESİ</vt:lpstr>
      <vt:lpstr>PowerPoint Sunusu</vt:lpstr>
      <vt:lpstr>İHRACATTA FORM.A BELGESİ</vt:lpstr>
      <vt:lpstr>Incoterms  (Internatıonal Commercıal Terms) </vt:lpstr>
      <vt:lpstr> Tüm Taşıma Türleri için Kullanılan Teslim Şekilleri </vt:lpstr>
      <vt:lpstr>Deniz ve İç Sularda Kullanılan Teslim Şekilleri </vt:lpstr>
      <vt:lpstr>İHRACAT REJİMİ AŞAMALARI  DENİZ YOLU İLE İHRACAT</vt:lpstr>
      <vt:lpstr>İHRACAT REJİMİ AŞAMALARI DENİZ YOLU İLE İHRACAT</vt:lpstr>
      <vt:lpstr>                 </vt:lpstr>
      <vt:lpstr>KARAYOLU İLE İHRACAT</vt:lpstr>
      <vt:lpstr>KARAYOLU İLE İHRACAT</vt:lpstr>
      <vt:lpstr>İTHALAT REJİMİ AŞAMALARI</vt:lpstr>
      <vt:lpstr> Vergi Kaybına Neden Olan İşlemlere Uygulanacak Cezalar  </vt:lpstr>
      <vt:lpstr>Vergi Kaybına Neden Olan İşlemlere Uygulanacak Cezalar  </vt:lpstr>
      <vt:lpstr>Vergi Kaybına Neden Olan İşlemlere Uygulanacak Cezalar  </vt:lpstr>
      <vt:lpstr>Vergi Kaybına Neden Olan İşlemlere Uygulanacak Cezalar  </vt:lpstr>
      <vt:lpstr>Vergi Kaybına Neden Olan İşlemlere Uygulanacak Cezalar  </vt:lpstr>
      <vt:lpstr>UZLAŞMA</vt:lpstr>
      <vt:lpstr>YETKİLENDİRİLMİŞ YÜKÜMLÜ STATÜSÜ NEDİR?</vt:lpstr>
      <vt:lpstr>Yararlanılacak kolaylıklar</vt:lpstr>
      <vt:lpstr>Yetkilendirilmiş Yükümlü Olmanın Getirileri</vt:lpstr>
      <vt:lpstr>Yetkilendirilmiş yükümlü sertifikası:</vt:lpstr>
      <vt:lpstr>PowerPoint Sunusu</vt:lpstr>
      <vt:lpstr>PowerPoint Sunusu</vt:lpstr>
      <vt:lpstr>Sertifika Kapsamında Faydalanılacak Uygulamalar</vt:lpstr>
      <vt:lpstr>PowerPoint Sunusu</vt:lpstr>
      <vt:lpstr>PowerPoint Sunusu</vt:lpstr>
      <vt:lpstr>Basitleştirilmiş İşlemlere İlişkin Kolaylıklar</vt:lpstr>
      <vt:lpstr>Emniyet ve Güvenliğe İlişkin Kolaylıklar</vt:lpstr>
      <vt:lpstr>YYS Başvuru Yeri</vt:lpstr>
      <vt:lpstr>Başvurunun Yapılması ve İnceleme Süreleri</vt:lpstr>
      <vt:lpstr>YETKİLENDİRİLMİŞ YÜKÜMLÜ</vt:lpstr>
    </vt:vector>
  </TitlesOfParts>
  <Company>T.C. Gümrük ve Ticaret Bakanlığı</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İTHALAT İÇİN GEREKLİ BELGELER</dc:title>
  <dc:creator>Funda Uz</dc:creator>
  <cp:lastModifiedBy>Funda Uz</cp:lastModifiedBy>
  <cp:revision>61</cp:revision>
  <dcterms:created xsi:type="dcterms:W3CDTF">2019-11-19T08:10:05Z</dcterms:created>
  <dcterms:modified xsi:type="dcterms:W3CDTF">2019-12-24T12:39:26Z</dcterms:modified>
</cp:coreProperties>
</file>